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Exo 2 Bold" panose="020B0604020202020204" charset="0"/>
      <p:regular r:id="rId21"/>
    </p:embeddedFont>
    <p:embeddedFont>
      <p:font typeface="Exo 2 Heavy" panose="020B0604020202020204" charset="0"/>
      <p:regular r:id="rId22"/>
    </p:embeddedFont>
    <p:embeddedFont>
      <p:font typeface="Exo 2 Ultra-Bold" panose="020B0604020202020204" charset="0"/>
      <p:regular r:id="rId23"/>
    </p:embeddedFont>
    <p:embeddedFont>
      <p:font typeface="Open Sans 1" panose="020B0604020202020204" charset="0"/>
      <p:regular r:id="rId24"/>
    </p:embeddedFont>
    <p:embeddedFont>
      <p:font typeface="Open Sans 1 Bold" panose="020B0604020202020204" charset="0"/>
      <p:regular r:id="rId25"/>
    </p:embeddedFont>
    <p:embeddedFont>
      <p:font typeface="Open Sans 2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5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asque vous avez deja etendu d'une vulnerabliite deja exploiter ou jamais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5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3.svg"/><Relationship Id="rId7" Type="http://schemas.openxmlformats.org/officeDocument/2006/relationships/image" Target="../media/image6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3.svg"/><Relationship Id="rId7" Type="http://schemas.openxmlformats.org/officeDocument/2006/relationships/image" Target="../media/image7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sv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svg"/><Relationship Id="rId7" Type="http://schemas.openxmlformats.org/officeDocument/2006/relationships/image" Target="../media/image3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9.svg"/><Relationship Id="rId7" Type="http://schemas.openxmlformats.org/officeDocument/2006/relationships/image" Target="../media/image3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1681" y="2407769"/>
            <a:ext cx="6877619" cy="5471462"/>
            <a:chOff x="0" y="0"/>
            <a:chExt cx="9170159" cy="729528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0222" b="10222"/>
            <a:stretch>
              <a:fillRect/>
            </a:stretch>
          </p:blipFill>
          <p:spPr>
            <a:xfrm>
              <a:off x="0" y="0"/>
              <a:ext cx="9170159" cy="729528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39316" y="0"/>
            <a:ext cx="212090" cy="5143500"/>
            <a:chOff x="0" y="0"/>
            <a:chExt cx="55859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11583" y="1866623"/>
            <a:ext cx="3847717" cy="245871"/>
            <a:chOff x="0" y="0"/>
            <a:chExt cx="1013391" cy="647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391" cy="64756"/>
            </a:xfrm>
            <a:custGeom>
              <a:avLst/>
              <a:gdLst/>
              <a:ahLst/>
              <a:cxnLst/>
              <a:rect l="l" t="t" r="r" b="b"/>
              <a:pathLst>
                <a:path w="1013391" h="64756">
                  <a:moveTo>
                    <a:pt x="0" y="0"/>
                  </a:moveTo>
                  <a:lnTo>
                    <a:pt x="1013391" y="0"/>
                  </a:lnTo>
                  <a:lnTo>
                    <a:pt x="1013391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13391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80656" y="8163655"/>
            <a:ext cx="2758345" cy="142315"/>
            <a:chOff x="0" y="0"/>
            <a:chExt cx="726478" cy="374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6478" cy="37482"/>
            </a:xfrm>
            <a:custGeom>
              <a:avLst/>
              <a:gdLst/>
              <a:ahLst/>
              <a:cxnLst/>
              <a:rect l="l" t="t" r="r" b="b"/>
              <a:pathLst>
                <a:path w="726478" h="37482">
                  <a:moveTo>
                    <a:pt x="0" y="0"/>
                  </a:moveTo>
                  <a:lnTo>
                    <a:pt x="726478" y="0"/>
                  </a:lnTo>
                  <a:lnTo>
                    <a:pt x="726478" y="37482"/>
                  </a:lnTo>
                  <a:lnTo>
                    <a:pt x="0" y="37482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6478" cy="7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139551" y="905433"/>
            <a:ext cx="2026020" cy="1207061"/>
          </a:xfrm>
          <a:custGeom>
            <a:avLst/>
            <a:gdLst/>
            <a:ahLst/>
            <a:cxnLst/>
            <a:rect l="l" t="t" r="r" b="b"/>
            <a:pathLst>
              <a:path w="2026020" h="1207061">
                <a:moveTo>
                  <a:pt x="0" y="0"/>
                </a:moveTo>
                <a:lnTo>
                  <a:pt x="2026020" y="0"/>
                </a:lnTo>
                <a:lnTo>
                  <a:pt x="2026020" y="1207061"/>
                </a:lnTo>
                <a:lnTo>
                  <a:pt x="0" y="1207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528765" y="8305970"/>
            <a:ext cx="917403" cy="1030986"/>
          </a:xfrm>
          <a:custGeom>
            <a:avLst/>
            <a:gdLst/>
            <a:ahLst/>
            <a:cxnLst/>
            <a:rect l="l" t="t" r="r" b="b"/>
            <a:pathLst>
              <a:path w="917403" h="1030986">
                <a:moveTo>
                  <a:pt x="0" y="0"/>
                </a:moveTo>
                <a:lnTo>
                  <a:pt x="917404" y="0"/>
                </a:lnTo>
                <a:lnTo>
                  <a:pt x="917404" y="1030987"/>
                </a:lnTo>
                <a:lnTo>
                  <a:pt x="0" y="1030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04272" y="2464919"/>
            <a:ext cx="8920234" cy="185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FFFFFF"/>
                </a:solidFill>
                <a:latin typeface="Exo 2 Ultra-Bold"/>
              </a:rPr>
              <a:t>CAPTURE THE FLAG SECURITY CHALLENGE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4272" y="4366751"/>
            <a:ext cx="10658660" cy="242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0"/>
              </a:lnSpc>
            </a:pPr>
            <a:r>
              <a:rPr lang="en-US" sz="5700">
                <a:solidFill>
                  <a:srgbClr val="FF0000"/>
                </a:solidFill>
                <a:latin typeface="Exo 2 Ultra-Bold"/>
              </a:rPr>
              <a:t>AN INTERACTIVE CYBERSECURITY </a:t>
            </a:r>
          </a:p>
          <a:p>
            <a:pPr>
              <a:lnSpc>
                <a:spcPts val="6270"/>
              </a:lnSpc>
            </a:pPr>
            <a:r>
              <a:rPr lang="en-US" sz="5700">
                <a:solidFill>
                  <a:srgbClr val="FF0000"/>
                </a:solidFill>
                <a:latin typeface="Exo 2 Ultra-Bold"/>
              </a:rPr>
              <a:t>EXPERIENCE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173314" y="5943104"/>
            <a:ext cx="17681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DFDFD"/>
                </a:solidFill>
                <a:latin typeface="Open Sans 1"/>
              </a:rPr>
              <a:t>ys-dev.me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20782" y="8026489"/>
            <a:ext cx="680708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36">
                <a:solidFill>
                  <a:srgbClr val="FDFDFD"/>
                </a:solidFill>
                <a:latin typeface="Open Sans 1"/>
              </a:rPr>
              <a:t>Cyber-Security is much more than a matter of IT.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656" y="8281670"/>
            <a:ext cx="370681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DFDFD"/>
                </a:solidFill>
                <a:latin typeface="Open Sans 1"/>
              </a:rPr>
              <a:t>With 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DFDFD"/>
                </a:solidFill>
                <a:latin typeface="Open Sans 1"/>
              </a:rPr>
              <a:t>American Corner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5571" y="962025"/>
            <a:ext cx="409372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By Sarni YOUNES</a:t>
            </a:r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9915651" cy="245871"/>
            <a:chOff x="0" y="0"/>
            <a:chExt cx="2611530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1530" cy="64756"/>
            </a:xfrm>
            <a:custGeom>
              <a:avLst/>
              <a:gdLst/>
              <a:ahLst/>
              <a:cxnLst/>
              <a:rect l="l" t="t" r="r" b="b"/>
              <a:pathLst>
                <a:path w="2611530" h="64756">
                  <a:moveTo>
                    <a:pt x="0" y="0"/>
                  </a:moveTo>
                  <a:lnTo>
                    <a:pt x="2611530" y="0"/>
                  </a:lnTo>
                  <a:lnTo>
                    <a:pt x="2611530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1530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55411" y="3488170"/>
            <a:ext cx="13377178" cy="5830351"/>
            <a:chOff x="0" y="0"/>
            <a:chExt cx="2072475" cy="903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475" cy="903274"/>
            </a:xfrm>
            <a:custGeom>
              <a:avLst/>
              <a:gdLst/>
              <a:ahLst/>
              <a:cxnLst/>
              <a:rect l="l" t="t" r="r" b="b"/>
              <a:pathLst>
                <a:path w="2072475" h="903274">
                  <a:moveTo>
                    <a:pt x="0" y="0"/>
                  </a:moveTo>
                  <a:lnTo>
                    <a:pt x="2072475" y="0"/>
                  </a:lnTo>
                  <a:lnTo>
                    <a:pt x="2072475" y="903274"/>
                  </a:lnTo>
                  <a:lnTo>
                    <a:pt x="0" y="903274"/>
                  </a:lnTo>
                  <a:close/>
                </a:path>
              </a:pathLst>
            </a:custGeom>
            <a:blipFill>
              <a:blip r:embed="rId4"/>
              <a:stretch>
                <a:fillRect l="-9257" t="-26077" r="-8293" b="-1874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821701"/>
            <a:ext cx="99156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4.How to exploit a vulnerability? (exemple)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7136" y="1822565"/>
            <a:ext cx="12779959" cy="157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Scenario: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Consider a web application with a login page that has a SQL injection vulnerability. The goal is to demonstrate how an attacker might exploit this vulnerability to gain unauthorized access. and we will try with </a:t>
            </a:r>
            <a:r>
              <a:rPr lang="en-US" sz="2199">
                <a:solidFill>
                  <a:srgbClr val="FF0000"/>
                </a:solidFill>
                <a:latin typeface="Open Sans 1 Bold"/>
              </a:rPr>
              <a:t>Username:</a:t>
            </a:r>
            <a:r>
              <a:rPr lang="en-US" sz="2199">
                <a:solidFill>
                  <a:srgbClr val="FFFFFF"/>
                </a:solidFill>
                <a:latin typeface="Open Sans 1"/>
              </a:rPr>
              <a:t> admin |</a:t>
            </a:r>
            <a:r>
              <a:rPr lang="en-US" sz="2199">
                <a:solidFill>
                  <a:srgbClr val="FF0000"/>
                </a:solidFill>
                <a:latin typeface="Open Sans 1"/>
              </a:rPr>
              <a:t> </a:t>
            </a:r>
            <a:r>
              <a:rPr lang="en-US" sz="2199">
                <a:solidFill>
                  <a:srgbClr val="FF0000"/>
                </a:solidFill>
                <a:latin typeface="Open Sans 1 Bold"/>
              </a:rPr>
              <a:t>Password:</a:t>
            </a:r>
            <a:r>
              <a:rPr lang="en-US" sz="2199">
                <a:solidFill>
                  <a:srgbClr val="FFFFFF"/>
                </a:solidFill>
                <a:latin typeface="Open Sans 1"/>
              </a:rPr>
              <a:t> “we dont know”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9915651" cy="245871"/>
            <a:chOff x="0" y="0"/>
            <a:chExt cx="2611530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1530" cy="64756"/>
            </a:xfrm>
            <a:custGeom>
              <a:avLst/>
              <a:gdLst/>
              <a:ahLst/>
              <a:cxnLst/>
              <a:rect l="l" t="t" r="r" b="b"/>
              <a:pathLst>
                <a:path w="2611530" h="64756">
                  <a:moveTo>
                    <a:pt x="0" y="0"/>
                  </a:moveTo>
                  <a:lnTo>
                    <a:pt x="2611530" y="0"/>
                  </a:lnTo>
                  <a:lnTo>
                    <a:pt x="2611530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1530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55411" y="3488170"/>
            <a:ext cx="13377178" cy="5830351"/>
            <a:chOff x="0" y="0"/>
            <a:chExt cx="2072475" cy="903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475" cy="903274"/>
            </a:xfrm>
            <a:custGeom>
              <a:avLst/>
              <a:gdLst/>
              <a:ahLst/>
              <a:cxnLst/>
              <a:rect l="l" t="t" r="r" b="b"/>
              <a:pathLst>
                <a:path w="2072475" h="903274">
                  <a:moveTo>
                    <a:pt x="0" y="0"/>
                  </a:moveTo>
                  <a:lnTo>
                    <a:pt x="2072475" y="0"/>
                  </a:lnTo>
                  <a:lnTo>
                    <a:pt x="2072475" y="903274"/>
                  </a:lnTo>
                  <a:lnTo>
                    <a:pt x="0" y="903274"/>
                  </a:lnTo>
                  <a:close/>
                </a:path>
              </a:pathLst>
            </a:custGeom>
            <a:blipFill>
              <a:blip r:embed="rId4"/>
              <a:stretch>
                <a:fillRect l="-9257" t="-26077" r="-8293" b="-1874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467136" y="1822565"/>
            <a:ext cx="12779959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Exploit Development: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Payload Crafting:</a:t>
            </a:r>
            <a:r>
              <a:rPr lang="en-US" sz="2199">
                <a:solidFill>
                  <a:srgbClr val="FFFFFF"/>
                </a:solidFill>
                <a:latin typeface="Open Sans 1"/>
              </a:rPr>
              <a:t> Create a payload that manipulates the SQL query to reveal sensitive information or bypass authentication.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Example Payload:</a:t>
            </a:r>
            <a:r>
              <a:rPr lang="en-US" sz="2199">
                <a:solidFill>
                  <a:srgbClr val="FFFFFF"/>
                </a:solidFill>
                <a:latin typeface="Open Sans 1"/>
              </a:rPr>
              <a:t> admin' OR '1'='1'; --</a:t>
            </a:r>
          </a:p>
        </p:txBody>
      </p:sp>
      <p:sp>
        <p:nvSpPr>
          <p:cNvPr id="9" name="AutoShape 9"/>
          <p:cNvSpPr/>
          <p:nvPr/>
        </p:nvSpPr>
        <p:spPr>
          <a:xfrm>
            <a:off x="5295955" y="3366885"/>
            <a:ext cx="2364049" cy="2725381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0" name="Group 10"/>
          <p:cNvGrpSpPr/>
          <p:nvPr/>
        </p:nvGrpSpPr>
        <p:grpSpPr>
          <a:xfrm>
            <a:off x="3932397" y="3006166"/>
            <a:ext cx="2584443" cy="402538"/>
            <a:chOff x="0" y="0"/>
            <a:chExt cx="680676" cy="1060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0676" cy="106018"/>
            </a:xfrm>
            <a:custGeom>
              <a:avLst/>
              <a:gdLst/>
              <a:ahLst/>
              <a:cxnLst/>
              <a:rect l="l" t="t" r="r" b="b"/>
              <a:pathLst>
                <a:path w="680676" h="106018">
                  <a:moveTo>
                    <a:pt x="0" y="0"/>
                  </a:moveTo>
                  <a:lnTo>
                    <a:pt x="680676" y="0"/>
                  </a:lnTo>
                  <a:lnTo>
                    <a:pt x="680676" y="106018"/>
                  </a:lnTo>
                  <a:lnTo>
                    <a:pt x="0" y="106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80676" cy="144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932397" y="6753527"/>
            <a:ext cx="3737133" cy="90564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4" name="Group 14"/>
          <p:cNvGrpSpPr/>
          <p:nvPr/>
        </p:nvGrpSpPr>
        <p:grpSpPr>
          <a:xfrm>
            <a:off x="2555241" y="7659167"/>
            <a:ext cx="3086100" cy="594284"/>
            <a:chOff x="0" y="0"/>
            <a:chExt cx="812800" cy="1565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56519"/>
            </a:xfrm>
            <a:custGeom>
              <a:avLst/>
              <a:gdLst/>
              <a:ahLst/>
              <a:cxnLst/>
              <a:rect l="l" t="t" r="r" b="b"/>
              <a:pathLst>
                <a:path w="812800" h="156519">
                  <a:moveTo>
                    <a:pt x="78260" y="0"/>
                  </a:moveTo>
                  <a:lnTo>
                    <a:pt x="734540" y="0"/>
                  </a:lnTo>
                  <a:cubicBezTo>
                    <a:pt x="777762" y="0"/>
                    <a:pt x="812800" y="35038"/>
                    <a:pt x="812800" y="78260"/>
                  </a:cubicBezTo>
                  <a:lnTo>
                    <a:pt x="812800" y="78260"/>
                  </a:lnTo>
                  <a:cubicBezTo>
                    <a:pt x="812800" y="121481"/>
                    <a:pt x="777762" y="156519"/>
                    <a:pt x="734540" y="156519"/>
                  </a:cubicBezTo>
                  <a:lnTo>
                    <a:pt x="78260" y="156519"/>
                  </a:lnTo>
                  <a:cubicBezTo>
                    <a:pt x="35038" y="156519"/>
                    <a:pt x="0" y="121481"/>
                    <a:pt x="0" y="78260"/>
                  </a:cubicBezTo>
                  <a:lnTo>
                    <a:pt x="0" y="78260"/>
                  </a:lnTo>
                  <a:cubicBezTo>
                    <a:pt x="0" y="35038"/>
                    <a:pt x="35038" y="0"/>
                    <a:pt x="78260" y="0"/>
                  </a:cubicBez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194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 1 Bold"/>
                </a:rPr>
                <a:t>we enter anything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821701"/>
            <a:ext cx="99156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4.How to exploit a vulnerability? (exemple)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9915651" cy="245871"/>
            <a:chOff x="0" y="0"/>
            <a:chExt cx="2611530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1530" cy="64756"/>
            </a:xfrm>
            <a:custGeom>
              <a:avLst/>
              <a:gdLst/>
              <a:ahLst/>
              <a:cxnLst/>
              <a:rect l="l" t="t" r="r" b="b"/>
              <a:pathLst>
                <a:path w="2611530" h="64756">
                  <a:moveTo>
                    <a:pt x="0" y="0"/>
                  </a:moveTo>
                  <a:lnTo>
                    <a:pt x="2611530" y="0"/>
                  </a:lnTo>
                  <a:lnTo>
                    <a:pt x="2611530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1530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55411" y="3488170"/>
            <a:ext cx="13377178" cy="5830351"/>
            <a:chOff x="0" y="0"/>
            <a:chExt cx="2072475" cy="903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475" cy="903274"/>
            </a:xfrm>
            <a:custGeom>
              <a:avLst/>
              <a:gdLst/>
              <a:ahLst/>
              <a:cxnLst/>
              <a:rect l="l" t="t" r="r" b="b"/>
              <a:pathLst>
                <a:path w="2072475" h="903274">
                  <a:moveTo>
                    <a:pt x="0" y="0"/>
                  </a:moveTo>
                  <a:lnTo>
                    <a:pt x="2072475" y="0"/>
                  </a:lnTo>
                  <a:lnTo>
                    <a:pt x="2072475" y="903274"/>
                  </a:lnTo>
                  <a:lnTo>
                    <a:pt x="0" y="903274"/>
                  </a:lnTo>
                  <a:close/>
                </a:path>
              </a:pathLst>
            </a:custGeom>
            <a:blipFill>
              <a:blip r:embed="rId4"/>
              <a:stretch>
                <a:fillRect l="-27137" t="-42329" r="-26978" b="-4308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958545" y="3964264"/>
            <a:ext cx="2574048" cy="2358471"/>
          </a:xfrm>
          <a:custGeom>
            <a:avLst/>
            <a:gdLst/>
            <a:ahLst/>
            <a:cxnLst/>
            <a:rect l="l" t="t" r="r" b="b"/>
            <a:pathLst>
              <a:path w="2574048" h="2358471">
                <a:moveTo>
                  <a:pt x="0" y="0"/>
                </a:moveTo>
                <a:lnTo>
                  <a:pt x="2574047" y="0"/>
                </a:lnTo>
                <a:lnTo>
                  <a:pt x="2574047" y="2358472"/>
                </a:lnTo>
                <a:lnTo>
                  <a:pt x="0" y="235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4020" y="2226327"/>
            <a:ext cx="1277995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And here we are connected without password of admin i return us username: admin So we have baypassed the security of login with this payload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21701"/>
            <a:ext cx="99156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4.How to exploit a vulnerability? (exemple)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5132333" cy="245871"/>
            <a:chOff x="0" y="0"/>
            <a:chExt cx="1351726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726" cy="64756"/>
            </a:xfrm>
            <a:custGeom>
              <a:avLst/>
              <a:gdLst/>
              <a:ahLst/>
              <a:cxnLst/>
              <a:rect l="l" t="t" r="r" b="b"/>
              <a:pathLst>
                <a:path w="1351726" h="64756">
                  <a:moveTo>
                    <a:pt x="0" y="0"/>
                  </a:moveTo>
                  <a:lnTo>
                    <a:pt x="1351726" y="0"/>
                  </a:lnTo>
                  <a:lnTo>
                    <a:pt x="135172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172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34934" y="3456691"/>
            <a:ext cx="1753771" cy="1686809"/>
          </a:xfrm>
          <a:custGeom>
            <a:avLst/>
            <a:gdLst/>
            <a:ahLst/>
            <a:cxnLst/>
            <a:rect l="l" t="t" r="r" b="b"/>
            <a:pathLst>
              <a:path w="1753771" h="1686809">
                <a:moveTo>
                  <a:pt x="0" y="0"/>
                </a:moveTo>
                <a:lnTo>
                  <a:pt x="1753771" y="0"/>
                </a:lnTo>
                <a:lnTo>
                  <a:pt x="1753771" y="1686809"/>
                </a:lnTo>
                <a:lnTo>
                  <a:pt x="0" y="168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59963" y="6725233"/>
            <a:ext cx="1903712" cy="1722859"/>
          </a:xfrm>
          <a:custGeom>
            <a:avLst/>
            <a:gdLst/>
            <a:ahLst/>
            <a:cxnLst/>
            <a:rect l="l" t="t" r="r" b="b"/>
            <a:pathLst>
              <a:path w="1903712" h="1722859">
                <a:moveTo>
                  <a:pt x="0" y="0"/>
                </a:moveTo>
                <a:lnTo>
                  <a:pt x="1903712" y="0"/>
                </a:lnTo>
                <a:lnTo>
                  <a:pt x="1903712" y="1722859"/>
                </a:lnTo>
                <a:lnTo>
                  <a:pt x="0" y="1722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33382" y="3336607"/>
            <a:ext cx="4527790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Issue: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Failure to validate and sanitize user inputs before incorporating them into SQL queries.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21701"/>
            <a:ext cx="513233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5.Why does it happen?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466022"/>
            <a:ext cx="6333166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Lack of Input Validation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1866" y="3336607"/>
            <a:ext cx="4527790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Impact: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Attackers exploit this weakness by injecting malicious SQL code, leading to unauthorized access and data manipulation.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33382" y="6523672"/>
            <a:ext cx="4527790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Issue: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Failing to use parameterized queries, where user inputs are treated as data, not as part of the SQL query structure.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53087"/>
            <a:ext cx="81153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Lack of Parameterized Queries: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61866" y="6523672"/>
            <a:ext cx="4527790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Impact: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Parameterized queries separate user input from the query, preventing SQL injection attacks.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5132333" cy="245871"/>
            <a:chOff x="0" y="0"/>
            <a:chExt cx="1351726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726" cy="64756"/>
            </a:xfrm>
            <a:custGeom>
              <a:avLst/>
              <a:gdLst/>
              <a:ahLst/>
              <a:cxnLst/>
              <a:rect l="l" t="t" r="r" b="b"/>
              <a:pathLst>
                <a:path w="1351726" h="64756">
                  <a:moveTo>
                    <a:pt x="0" y="0"/>
                  </a:moveTo>
                  <a:lnTo>
                    <a:pt x="1351726" y="0"/>
                  </a:lnTo>
                  <a:lnTo>
                    <a:pt x="135172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172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7026" y="4062412"/>
            <a:ext cx="3290888" cy="2632710"/>
          </a:xfrm>
          <a:custGeom>
            <a:avLst/>
            <a:gdLst/>
            <a:ahLst/>
            <a:cxnLst/>
            <a:rect l="l" t="t" r="r" b="b"/>
            <a:pathLst>
              <a:path w="3290888" h="2632710">
                <a:moveTo>
                  <a:pt x="0" y="0"/>
                </a:moveTo>
                <a:lnTo>
                  <a:pt x="3290888" y="0"/>
                </a:lnTo>
                <a:lnTo>
                  <a:pt x="3290888" y="2632711"/>
                </a:lnTo>
                <a:lnTo>
                  <a:pt x="0" y="2632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03903" y="6049922"/>
            <a:ext cx="567246" cy="945409"/>
          </a:xfrm>
          <a:custGeom>
            <a:avLst/>
            <a:gdLst/>
            <a:ahLst/>
            <a:cxnLst/>
            <a:rect l="l" t="t" r="r" b="b"/>
            <a:pathLst>
              <a:path w="567246" h="945409">
                <a:moveTo>
                  <a:pt x="0" y="0"/>
                </a:moveTo>
                <a:lnTo>
                  <a:pt x="567245" y="0"/>
                </a:lnTo>
                <a:lnTo>
                  <a:pt x="567245" y="945409"/>
                </a:lnTo>
                <a:lnTo>
                  <a:pt x="0" y="945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49892" y="5582154"/>
            <a:ext cx="1281068" cy="1214382"/>
          </a:xfrm>
          <a:custGeom>
            <a:avLst/>
            <a:gdLst/>
            <a:ahLst/>
            <a:cxnLst/>
            <a:rect l="l" t="t" r="r" b="b"/>
            <a:pathLst>
              <a:path w="1281068" h="1214382">
                <a:moveTo>
                  <a:pt x="0" y="0"/>
                </a:moveTo>
                <a:lnTo>
                  <a:pt x="1281068" y="0"/>
                </a:lnTo>
                <a:lnTo>
                  <a:pt x="1281068" y="1214382"/>
                </a:lnTo>
                <a:lnTo>
                  <a:pt x="0" y="1214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33382" y="4511040"/>
            <a:ext cx="4527790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Issue: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Assigning excessive database privileges to application accounts.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21701"/>
            <a:ext cx="513233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5.Why does it happen?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40455"/>
            <a:ext cx="879487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Unrestricted Database Privileges: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1866" y="4511040"/>
            <a:ext cx="4527790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Impact: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Attackers with compromised accounts can execute harmful SQL statements.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4482422" cy="245871"/>
            <a:chOff x="0" y="0"/>
            <a:chExt cx="1180555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0555" cy="64756"/>
            </a:xfrm>
            <a:custGeom>
              <a:avLst/>
              <a:gdLst/>
              <a:ahLst/>
              <a:cxnLst/>
              <a:rect l="l" t="t" r="r" b="b"/>
              <a:pathLst>
                <a:path w="1180555" h="64756">
                  <a:moveTo>
                    <a:pt x="0" y="0"/>
                  </a:moveTo>
                  <a:lnTo>
                    <a:pt x="1180555" y="0"/>
                  </a:lnTo>
                  <a:lnTo>
                    <a:pt x="1180555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80555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21701"/>
            <a:ext cx="44824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6.How to resolve it?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136" y="1803515"/>
            <a:ext cx="12779959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1 Bold"/>
              </a:rPr>
              <a:t>Best Practices and Security Measures: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Resolving SQL injection vulnerabilities requires a combination of best practices and security measures throughout the software development lifecycle.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418955"/>
            <a:ext cx="6195391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Open Sans 1 Bold"/>
              </a:rPr>
              <a:t>1. Use Parameterized Queries: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7136" y="3987916"/>
            <a:ext cx="1277995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Utilize parameterized queries to safely handle user input and prevent SQL injection attacks.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7136" y="4669202"/>
            <a:ext cx="11481594" cy="1567611"/>
          </a:xfrm>
          <a:custGeom>
            <a:avLst/>
            <a:gdLst/>
            <a:ahLst/>
            <a:cxnLst/>
            <a:rect l="l" t="t" r="r" b="b"/>
            <a:pathLst>
              <a:path w="11481594" h="1567611">
                <a:moveTo>
                  <a:pt x="0" y="0"/>
                </a:moveTo>
                <a:lnTo>
                  <a:pt x="11481595" y="0"/>
                </a:lnTo>
                <a:lnTo>
                  <a:pt x="11481595" y="1567612"/>
                </a:lnTo>
                <a:lnTo>
                  <a:pt x="0" y="1567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1489" b="-32093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493989"/>
            <a:ext cx="6195391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Open Sans 1 Bold"/>
              </a:rPr>
              <a:t>2. Implement Input Validation: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7136" y="7062949"/>
            <a:ext cx="1179927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Use input validation to ensure that user inputs meet expected formats and do not contain malicious content.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67136" y="8254844"/>
            <a:ext cx="10178534" cy="1614878"/>
          </a:xfrm>
          <a:custGeom>
            <a:avLst/>
            <a:gdLst/>
            <a:ahLst/>
            <a:cxnLst/>
            <a:rect l="l" t="t" r="r" b="b"/>
            <a:pathLst>
              <a:path w="10178534" h="1614878">
                <a:moveTo>
                  <a:pt x="0" y="0"/>
                </a:moveTo>
                <a:lnTo>
                  <a:pt x="10178534" y="0"/>
                </a:lnTo>
                <a:lnTo>
                  <a:pt x="10178534" y="1614879"/>
                </a:lnTo>
                <a:lnTo>
                  <a:pt x="0" y="1614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1170" b="-269126"/>
            </a:stretch>
          </a:blipFill>
        </p:spPr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31602" y="-6098479"/>
            <a:ext cx="22058840" cy="22141872"/>
          </a:xfrm>
          <a:custGeom>
            <a:avLst/>
            <a:gdLst/>
            <a:ahLst/>
            <a:cxnLst/>
            <a:rect l="l" t="t" r="r" b="b"/>
            <a:pathLst>
              <a:path w="22058840" h="22141872">
                <a:moveTo>
                  <a:pt x="0" y="0"/>
                </a:moveTo>
                <a:lnTo>
                  <a:pt x="22058840" y="0"/>
                </a:lnTo>
                <a:lnTo>
                  <a:pt x="22058840" y="22141872"/>
                </a:lnTo>
                <a:lnTo>
                  <a:pt x="0" y="2214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4482422" cy="245871"/>
            <a:chOff x="0" y="0"/>
            <a:chExt cx="1180555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0555" cy="64756"/>
            </a:xfrm>
            <a:custGeom>
              <a:avLst/>
              <a:gdLst/>
              <a:ahLst/>
              <a:cxnLst/>
              <a:rect l="l" t="t" r="r" b="b"/>
              <a:pathLst>
                <a:path w="1180555" h="64756">
                  <a:moveTo>
                    <a:pt x="0" y="0"/>
                  </a:moveTo>
                  <a:lnTo>
                    <a:pt x="1180555" y="0"/>
                  </a:lnTo>
                  <a:lnTo>
                    <a:pt x="1180555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80555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266415" y="2436761"/>
            <a:ext cx="2247451" cy="1814817"/>
          </a:xfrm>
          <a:custGeom>
            <a:avLst/>
            <a:gdLst/>
            <a:ahLst/>
            <a:cxnLst/>
            <a:rect l="l" t="t" r="r" b="b"/>
            <a:pathLst>
              <a:path w="2247451" h="1814817">
                <a:moveTo>
                  <a:pt x="0" y="0"/>
                </a:moveTo>
                <a:lnTo>
                  <a:pt x="2247451" y="0"/>
                </a:lnTo>
                <a:lnTo>
                  <a:pt x="2247451" y="1814817"/>
                </a:lnTo>
                <a:lnTo>
                  <a:pt x="0" y="1814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59941" y="7325041"/>
            <a:ext cx="1332753" cy="1554231"/>
          </a:xfrm>
          <a:custGeom>
            <a:avLst/>
            <a:gdLst/>
            <a:ahLst/>
            <a:cxnLst/>
            <a:rect l="l" t="t" r="r" b="b"/>
            <a:pathLst>
              <a:path w="1332753" h="1554231">
                <a:moveTo>
                  <a:pt x="0" y="0"/>
                </a:moveTo>
                <a:lnTo>
                  <a:pt x="1332754" y="0"/>
                </a:lnTo>
                <a:lnTo>
                  <a:pt x="1332754" y="1554232"/>
                </a:lnTo>
                <a:lnTo>
                  <a:pt x="0" y="1554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65865" y="5581014"/>
            <a:ext cx="2246342" cy="2300991"/>
          </a:xfrm>
          <a:custGeom>
            <a:avLst/>
            <a:gdLst/>
            <a:ahLst/>
            <a:cxnLst/>
            <a:rect l="l" t="t" r="r" b="b"/>
            <a:pathLst>
              <a:path w="2246342" h="2300991">
                <a:moveTo>
                  <a:pt x="0" y="0"/>
                </a:moveTo>
                <a:lnTo>
                  <a:pt x="2246342" y="0"/>
                </a:lnTo>
                <a:lnTo>
                  <a:pt x="2246342" y="2300990"/>
                </a:lnTo>
                <a:lnTo>
                  <a:pt x="0" y="23009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21701"/>
            <a:ext cx="44824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6.How to resolve it?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737109"/>
            <a:ext cx="6195391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Open Sans 1 Bold"/>
              </a:rPr>
              <a:t>3. Educate Python Developers: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7136" y="3306070"/>
            <a:ext cx="955772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Provide Python developers with training on secure coding practices, emphasizing the risks associated with SQL injection and how to avoid them.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61863"/>
            <a:ext cx="6015266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Open Sans 1 Bold"/>
              </a:rPr>
              <a:t>4. Security Audits and Testing: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7136" y="6330824"/>
            <a:ext cx="1179927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Conduct security audits and testing of your Python application using tools like Bandit or Safety to identify and address potential vulnerabilities or work with pentester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10155818" cy="245871"/>
            <a:chOff x="0" y="0"/>
            <a:chExt cx="2674783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74783" cy="64756"/>
            </a:xfrm>
            <a:custGeom>
              <a:avLst/>
              <a:gdLst/>
              <a:ahLst/>
              <a:cxnLst/>
              <a:rect l="l" t="t" r="r" b="b"/>
              <a:pathLst>
                <a:path w="2674783" h="64756">
                  <a:moveTo>
                    <a:pt x="0" y="0"/>
                  </a:moveTo>
                  <a:lnTo>
                    <a:pt x="2674783" y="0"/>
                  </a:lnTo>
                  <a:lnTo>
                    <a:pt x="2674783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74783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5387" y="4658266"/>
            <a:ext cx="684614" cy="684614"/>
          </a:xfrm>
          <a:custGeom>
            <a:avLst/>
            <a:gdLst/>
            <a:ahLst/>
            <a:cxnLst/>
            <a:rect l="l" t="t" r="r" b="b"/>
            <a:pathLst>
              <a:path w="684614" h="684614">
                <a:moveTo>
                  <a:pt x="0" y="0"/>
                </a:moveTo>
                <a:lnTo>
                  <a:pt x="684615" y="0"/>
                </a:lnTo>
                <a:lnTo>
                  <a:pt x="684615" y="684614"/>
                </a:lnTo>
                <a:lnTo>
                  <a:pt x="0" y="68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08805" y="4405243"/>
            <a:ext cx="612098" cy="1110382"/>
          </a:xfrm>
          <a:custGeom>
            <a:avLst/>
            <a:gdLst/>
            <a:ahLst/>
            <a:cxnLst/>
            <a:rect l="l" t="t" r="r" b="b"/>
            <a:pathLst>
              <a:path w="612098" h="1110382">
                <a:moveTo>
                  <a:pt x="0" y="0"/>
                </a:moveTo>
                <a:lnTo>
                  <a:pt x="612098" y="0"/>
                </a:lnTo>
                <a:lnTo>
                  <a:pt x="612098" y="1110382"/>
                </a:lnTo>
                <a:lnTo>
                  <a:pt x="0" y="1110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95606" y="4892632"/>
            <a:ext cx="719859" cy="555191"/>
          </a:xfrm>
          <a:custGeom>
            <a:avLst/>
            <a:gdLst/>
            <a:ahLst/>
            <a:cxnLst/>
            <a:rect l="l" t="t" r="r" b="b"/>
            <a:pathLst>
              <a:path w="719859" h="555191">
                <a:moveTo>
                  <a:pt x="0" y="0"/>
                </a:moveTo>
                <a:lnTo>
                  <a:pt x="719859" y="0"/>
                </a:lnTo>
                <a:lnTo>
                  <a:pt x="719859" y="555191"/>
                </a:lnTo>
                <a:lnTo>
                  <a:pt x="0" y="55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50036" y="4921079"/>
            <a:ext cx="645379" cy="645379"/>
          </a:xfrm>
          <a:custGeom>
            <a:avLst/>
            <a:gdLst/>
            <a:ahLst/>
            <a:cxnLst/>
            <a:rect l="l" t="t" r="r" b="b"/>
            <a:pathLst>
              <a:path w="645379" h="645379">
                <a:moveTo>
                  <a:pt x="0" y="0"/>
                </a:moveTo>
                <a:lnTo>
                  <a:pt x="645380" y="0"/>
                </a:lnTo>
                <a:lnTo>
                  <a:pt x="645380" y="645380"/>
                </a:lnTo>
                <a:lnTo>
                  <a:pt x="0" y="645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21701"/>
            <a:ext cx="101558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7.The dangers of SQL injection vulnerability: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7104" y="2371900"/>
            <a:ext cx="4043699" cy="132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61"/>
              </a:lnSpc>
            </a:pPr>
            <a:r>
              <a:rPr lang="en-US" sz="10278">
                <a:solidFill>
                  <a:srgbClr val="FF0000"/>
                </a:solidFill>
                <a:latin typeface="Exo 2 Heavy"/>
              </a:rPr>
              <a:t>Risks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305" y="5645913"/>
            <a:ext cx="4122831" cy="211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549" lvl="1" indent="-218774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Open Sans 2"/>
              </a:rPr>
              <a:t>Attackers can exploit SQL injection to gain unauthorized access to sensitive information, such as user credentials, personal data, and proprietary business data.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3093" y="4783266"/>
            <a:ext cx="3159117" cy="386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Open Sans 1 Bold"/>
              </a:rPr>
              <a:t>Unauthorized Access: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57034" y="5645913"/>
            <a:ext cx="3722553" cy="211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549" lvl="1" indent="-218774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Open Sans 2"/>
              </a:rPr>
              <a:t>Malicious actors can manipulate or delete data within the database, leading to data corruption, loss, or unauthorized alterations.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11403" y="4783266"/>
            <a:ext cx="3159117" cy="386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Open Sans 1 Bold"/>
              </a:rPr>
              <a:t>Data Manipulation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5764" y="5645913"/>
            <a:ext cx="3722553" cy="246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549" lvl="1" indent="-218774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Open Sans 2"/>
              </a:rPr>
              <a:t>Attackers can bypass authentication mechanisms by injecting malicious SQL code, gaining access to secure areas and compromising user accounts.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05965" y="4783266"/>
            <a:ext cx="2351296" cy="78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Open Sans 1 Bold"/>
              </a:rPr>
              <a:t>Bypassing Authentication: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18817" y="5645913"/>
            <a:ext cx="4122831" cy="211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549" lvl="1" indent="-218774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Open Sans 2"/>
              </a:rPr>
              <a:t>Organizations may face financial losses due to data breaches, and legal consequences may arise from failing to protect sensitive information.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85941" y="4783266"/>
            <a:ext cx="3293754" cy="78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Open Sans 1 Bold"/>
              </a:rPr>
              <a:t>Financial Loss and Legal Consequences: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3760" y="0"/>
            <a:ext cx="212090" cy="5143500"/>
            <a:chOff x="0" y="0"/>
            <a:chExt cx="55859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01228" y="4326129"/>
            <a:ext cx="4885544" cy="245871"/>
            <a:chOff x="0" y="0"/>
            <a:chExt cx="1286728" cy="64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6728" cy="64756"/>
            </a:xfrm>
            <a:custGeom>
              <a:avLst/>
              <a:gdLst/>
              <a:ahLst/>
              <a:cxnLst/>
              <a:rect l="l" t="t" r="r" b="b"/>
              <a:pathLst>
                <a:path w="1286728" h="64756">
                  <a:moveTo>
                    <a:pt x="0" y="0"/>
                  </a:moveTo>
                  <a:lnTo>
                    <a:pt x="1286728" y="0"/>
                  </a:lnTo>
                  <a:lnTo>
                    <a:pt x="128672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672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78380" y="4765522"/>
            <a:ext cx="2531240" cy="2531240"/>
            <a:chOff x="0" y="0"/>
            <a:chExt cx="3374987" cy="33749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74987" cy="3374987"/>
            </a:xfrm>
            <a:custGeom>
              <a:avLst/>
              <a:gdLst/>
              <a:ahLst/>
              <a:cxnLst/>
              <a:rect l="l" t="t" r="r" b="b"/>
              <a:pathLst>
                <a:path w="3374987" h="3374987">
                  <a:moveTo>
                    <a:pt x="0" y="0"/>
                  </a:moveTo>
                  <a:lnTo>
                    <a:pt x="3374987" y="0"/>
                  </a:lnTo>
                  <a:lnTo>
                    <a:pt x="3374987" y="3374987"/>
                  </a:lnTo>
                  <a:lnTo>
                    <a:pt x="0" y="3374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722473" y="4806169"/>
            <a:ext cx="676353" cy="674662"/>
          </a:xfrm>
          <a:custGeom>
            <a:avLst/>
            <a:gdLst/>
            <a:ahLst/>
            <a:cxnLst/>
            <a:rect l="l" t="t" r="r" b="b"/>
            <a:pathLst>
              <a:path w="676353" h="674662">
                <a:moveTo>
                  <a:pt x="0" y="0"/>
                </a:moveTo>
                <a:lnTo>
                  <a:pt x="676353" y="0"/>
                </a:lnTo>
                <a:lnTo>
                  <a:pt x="676353" y="674662"/>
                </a:lnTo>
                <a:lnTo>
                  <a:pt x="0" y="67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4164" y="5693811"/>
            <a:ext cx="674662" cy="674662"/>
          </a:xfrm>
          <a:custGeom>
            <a:avLst/>
            <a:gdLst/>
            <a:ahLst/>
            <a:cxnLst/>
            <a:rect l="l" t="t" r="r" b="b"/>
            <a:pathLst>
              <a:path w="674662" h="674662">
                <a:moveTo>
                  <a:pt x="0" y="0"/>
                </a:moveTo>
                <a:lnTo>
                  <a:pt x="674662" y="0"/>
                </a:lnTo>
                <a:lnTo>
                  <a:pt x="674662" y="674663"/>
                </a:lnTo>
                <a:lnTo>
                  <a:pt x="0" y="67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998239" y="9643841"/>
            <a:ext cx="982207" cy="245871"/>
            <a:chOff x="0" y="0"/>
            <a:chExt cx="258688" cy="647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8688" cy="64756"/>
            </a:xfrm>
            <a:custGeom>
              <a:avLst/>
              <a:gdLst/>
              <a:ahLst/>
              <a:cxnLst/>
              <a:rect l="l" t="t" r="r" b="b"/>
              <a:pathLst>
                <a:path w="258688" h="64756">
                  <a:moveTo>
                    <a:pt x="0" y="0"/>
                  </a:moveTo>
                  <a:lnTo>
                    <a:pt x="258688" y="0"/>
                  </a:lnTo>
                  <a:lnTo>
                    <a:pt x="25868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5868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981245" y="4912659"/>
            <a:ext cx="676353" cy="674662"/>
          </a:xfrm>
          <a:custGeom>
            <a:avLst/>
            <a:gdLst/>
            <a:ahLst/>
            <a:cxnLst/>
            <a:rect l="l" t="t" r="r" b="b"/>
            <a:pathLst>
              <a:path w="676353" h="674662">
                <a:moveTo>
                  <a:pt x="0" y="0"/>
                </a:moveTo>
                <a:lnTo>
                  <a:pt x="676353" y="0"/>
                </a:lnTo>
                <a:lnTo>
                  <a:pt x="676353" y="674662"/>
                </a:lnTo>
                <a:lnTo>
                  <a:pt x="0" y="67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82936" y="5800301"/>
            <a:ext cx="674662" cy="674662"/>
          </a:xfrm>
          <a:custGeom>
            <a:avLst/>
            <a:gdLst/>
            <a:ahLst/>
            <a:cxnLst/>
            <a:rect l="l" t="t" r="r" b="b"/>
            <a:pathLst>
              <a:path w="674662" h="674662">
                <a:moveTo>
                  <a:pt x="0" y="0"/>
                </a:moveTo>
                <a:lnTo>
                  <a:pt x="674662" y="0"/>
                </a:lnTo>
                <a:lnTo>
                  <a:pt x="674662" y="674663"/>
                </a:lnTo>
                <a:lnTo>
                  <a:pt x="0" y="6746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36352" y="1370961"/>
            <a:ext cx="15215296" cy="120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0"/>
              </a:lnSpc>
            </a:pPr>
            <a:r>
              <a:rPr lang="en-US" sz="8300">
                <a:solidFill>
                  <a:srgbClr val="FFFFFF"/>
                </a:solidFill>
                <a:latin typeface="Exo 2 Ultra-Bold"/>
              </a:rPr>
              <a:t>THANK YOU! FOR PARTICIPING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-42457" y="5790478"/>
            <a:ext cx="177528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DFDFD"/>
                </a:solidFill>
                <a:latin typeface="Open Sans 1"/>
              </a:rPr>
              <a:t>ys-dev.me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01228" y="2881134"/>
            <a:ext cx="4885544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If you have questions you can contact 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12528" y="7544412"/>
            <a:ext cx="2262945" cy="72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2"/>
              </a:lnSpc>
            </a:pPr>
            <a:r>
              <a:rPr lang="en-US" sz="2800">
                <a:solidFill>
                  <a:srgbClr val="FFFFFF"/>
                </a:solidFill>
                <a:latin typeface="Exo 2 Heavy"/>
              </a:rPr>
              <a:t>MY</a:t>
            </a:r>
          </a:p>
          <a:p>
            <a:pPr>
              <a:lnSpc>
                <a:spcPts val="2632"/>
              </a:lnSpc>
            </a:pPr>
            <a:r>
              <a:rPr lang="en-US" sz="2800">
                <a:solidFill>
                  <a:srgbClr val="FFFFFF"/>
                </a:solidFill>
                <a:latin typeface="Exo 2 Heavy"/>
              </a:rPr>
              <a:t>Social Media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59482" y="4946332"/>
            <a:ext cx="258073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1 Bold"/>
              </a:rPr>
              <a:t>Developing_off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59482" y="5833975"/>
            <a:ext cx="258073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1 Bold"/>
              </a:rPr>
              <a:t>younesarni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998239" y="8918257"/>
            <a:ext cx="98220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18253" y="5052823"/>
            <a:ext cx="258073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1 Bold"/>
              </a:rPr>
              <a:t>team.openminds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18253" y="5940465"/>
            <a:ext cx="258073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1 Bold"/>
              </a:rPr>
              <a:t>open.minds.oran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85644" y="-10613986"/>
            <a:ext cx="37552886" cy="27976900"/>
          </a:xfrm>
          <a:custGeom>
            <a:avLst/>
            <a:gdLst/>
            <a:ahLst/>
            <a:cxnLst/>
            <a:rect l="l" t="t" r="r" b="b"/>
            <a:pathLst>
              <a:path w="37552886" h="27976900">
                <a:moveTo>
                  <a:pt x="0" y="0"/>
                </a:moveTo>
                <a:lnTo>
                  <a:pt x="37552886" y="0"/>
                </a:lnTo>
                <a:lnTo>
                  <a:pt x="37552886" y="27976900"/>
                </a:lnTo>
                <a:lnTo>
                  <a:pt x="0" y="2797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15908"/>
            <a:ext cx="3886753" cy="245871"/>
            <a:chOff x="0" y="0"/>
            <a:chExt cx="1023672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3672" cy="64756"/>
            </a:xfrm>
            <a:custGeom>
              <a:avLst/>
              <a:gdLst/>
              <a:ahLst/>
              <a:cxnLst/>
              <a:rect l="l" t="t" r="r" b="b"/>
              <a:pathLst>
                <a:path w="1023672" h="64756">
                  <a:moveTo>
                    <a:pt x="0" y="0"/>
                  </a:moveTo>
                  <a:lnTo>
                    <a:pt x="1023672" y="0"/>
                  </a:lnTo>
                  <a:lnTo>
                    <a:pt x="1023672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23672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311448" y="3619884"/>
            <a:ext cx="4947852" cy="4947852"/>
          </a:xfrm>
          <a:custGeom>
            <a:avLst/>
            <a:gdLst/>
            <a:ahLst/>
            <a:cxnLst/>
            <a:rect l="l" t="t" r="r" b="b"/>
            <a:pathLst>
              <a:path w="4947852" h="4947852">
                <a:moveTo>
                  <a:pt x="0" y="0"/>
                </a:moveTo>
                <a:lnTo>
                  <a:pt x="4947852" y="0"/>
                </a:lnTo>
                <a:lnTo>
                  <a:pt x="4947852" y="4947852"/>
                </a:lnTo>
                <a:lnTo>
                  <a:pt x="0" y="4947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17626"/>
            <a:ext cx="388675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Table Of 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390379"/>
            <a:ext cx="6474946" cy="51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1. What is a vulnerability?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7597" y="2016009"/>
            <a:ext cx="770640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A security vulnerability is a weakness in a system that can be exploited to compromise its integrity.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56114"/>
            <a:ext cx="8479165" cy="51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2.How to identify a vulnerability?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7597" y="348174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Exploration of tools and methods for vulnerability detection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158934"/>
            <a:ext cx="8298545" cy="51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4.How to exploit a vulnerability?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7597" y="578456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Demonstration of exploiting a vulnerability using payloads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310344"/>
            <a:ext cx="7756686" cy="51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5.Why does it happen?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7597" y="693597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Analysis of the underlying causes of security vulnerabilities.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61754"/>
            <a:ext cx="7756686" cy="51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6.How to resolve it?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597" y="808738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Presentation of security best practices to address vulnerabilities.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8613164"/>
            <a:ext cx="10950889" cy="51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7.The dangers of SQL injection vulnerability: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7597" y="9238794"/>
            <a:ext cx="770640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Exploration of potential consequences and risks associated with SQL injection vulnerability.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007524"/>
            <a:ext cx="8479165" cy="51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3.What is SQL?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7597" y="463315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Exploration of tools and methods for vulnerability detection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26963" y="-12361572"/>
            <a:ext cx="31891672" cy="31772078"/>
          </a:xfrm>
          <a:custGeom>
            <a:avLst/>
            <a:gdLst/>
            <a:ahLst/>
            <a:cxnLst/>
            <a:rect l="l" t="t" r="r" b="b"/>
            <a:pathLst>
              <a:path w="31891672" h="31772078">
                <a:moveTo>
                  <a:pt x="0" y="0"/>
                </a:moveTo>
                <a:lnTo>
                  <a:pt x="31891671" y="0"/>
                </a:lnTo>
                <a:lnTo>
                  <a:pt x="31891671" y="31772078"/>
                </a:lnTo>
                <a:lnTo>
                  <a:pt x="0" y="3177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5930243" cy="245871"/>
            <a:chOff x="0" y="0"/>
            <a:chExt cx="1561875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1875" cy="64756"/>
            </a:xfrm>
            <a:custGeom>
              <a:avLst/>
              <a:gdLst/>
              <a:ahLst/>
              <a:cxnLst/>
              <a:rect l="l" t="t" r="r" b="b"/>
              <a:pathLst>
                <a:path w="1561875" h="64756">
                  <a:moveTo>
                    <a:pt x="0" y="0"/>
                  </a:moveTo>
                  <a:lnTo>
                    <a:pt x="1561875" y="0"/>
                  </a:lnTo>
                  <a:lnTo>
                    <a:pt x="1561875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61875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30945" y="4254079"/>
            <a:ext cx="12826109" cy="2268359"/>
            <a:chOff x="0" y="0"/>
            <a:chExt cx="17101479" cy="30244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8290" cy="2859407"/>
            </a:xfrm>
            <a:custGeom>
              <a:avLst/>
              <a:gdLst/>
              <a:ahLst/>
              <a:cxnLst/>
              <a:rect l="l" t="t" r="r" b="b"/>
              <a:pathLst>
                <a:path w="2888290" h="2859407">
                  <a:moveTo>
                    <a:pt x="0" y="0"/>
                  </a:moveTo>
                  <a:lnTo>
                    <a:pt x="2888290" y="0"/>
                  </a:lnTo>
                  <a:lnTo>
                    <a:pt x="2888290" y="2859407"/>
                  </a:lnTo>
                  <a:lnTo>
                    <a:pt x="0" y="2859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370063" y="225354"/>
              <a:ext cx="2731416" cy="2731416"/>
            </a:xfrm>
            <a:custGeom>
              <a:avLst/>
              <a:gdLst/>
              <a:ahLst/>
              <a:cxnLst/>
              <a:rect l="l" t="t" r="r" b="b"/>
              <a:pathLst>
                <a:path w="2731416" h="2731416">
                  <a:moveTo>
                    <a:pt x="0" y="0"/>
                  </a:moveTo>
                  <a:lnTo>
                    <a:pt x="2731416" y="0"/>
                  </a:lnTo>
                  <a:lnTo>
                    <a:pt x="2731416" y="2731417"/>
                  </a:lnTo>
                  <a:lnTo>
                    <a:pt x="0" y="273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432617" y="0"/>
              <a:ext cx="2393119" cy="3024479"/>
            </a:xfrm>
            <a:custGeom>
              <a:avLst/>
              <a:gdLst/>
              <a:ahLst/>
              <a:cxnLst/>
              <a:rect l="l" t="t" r="r" b="b"/>
              <a:pathLst>
                <a:path w="2393119" h="3024479">
                  <a:moveTo>
                    <a:pt x="0" y="0"/>
                  </a:moveTo>
                  <a:lnTo>
                    <a:pt x="2393119" y="0"/>
                  </a:lnTo>
                  <a:lnTo>
                    <a:pt x="2393119" y="3024479"/>
                  </a:lnTo>
                  <a:lnTo>
                    <a:pt x="0" y="302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153370"/>
            <a:ext cx="6448950" cy="54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FFFFF"/>
                </a:solidFill>
                <a:latin typeface="Exo 2 Bold"/>
              </a:rPr>
              <a:t>Types of Vulnerabilities: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082" y="1930657"/>
            <a:ext cx="1409585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1"/>
              </a:rPr>
              <a:t>A </a:t>
            </a:r>
            <a:r>
              <a:rPr lang="en-US" sz="2599">
                <a:solidFill>
                  <a:srgbClr val="FF0000"/>
                </a:solidFill>
                <a:latin typeface="Open Sans 1 Bold"/>
              </a:rPr>
              <a:t>vulnerability</a:t>
            </a:r>
            <a:r>
              <a:rPr lang="en-US" sz="2599">
                <a:solidFill>
                  <a:srgbClr val="FFFFFF"/>
                </a:solidFill>
                <a:latin typeface="Open Sans 1"/>
              </a:rPr>
              <a:t> is a weakness or flaw in a system, software, or process that can be exploited by attackers to compromise the security of the system.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21701"/>
            <a:ext cx="593024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1. What is a vulnerability?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73881" y="7452918"/>
            <a:ext cx="14740238" cy="1065403"/>
            <a:chOff x="0" y="0"/>
            <a:chExt cx="19653650" cy="14205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5960533" cy="1439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21"/>
                </a:lnSpc>
              </a:pPr>
              <a:r>
                <a:rPr lang="en-US" sz="2300">
                  <a:solidFill>
                    <a:srgbClr val="FFFFFF"/>
                  </a:solidFill>
                  <a:latin typeface="Open Sans 1"/>
                </a:rPr>
                <a:t>Issues in code that can be exploited (e.g., buffer overflows, SQL injection).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846559" y="-19050"/>
              <a:ext cx="5960533" cy="1439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21"/>
                </a:lnSpc>
              </a:pPr>
              <a:r>
                <a:rPr lang="en-US" sz="2300">
                  <a:solidFill>
                    <a:srgbClr val="FFFFFF"/>
                  </a:solidFill>
                  <a:latin typeface="Open Sans 1"/>
                </a:rPr>
                <a:t>Mistakes or oversights made by individuals (e.g., weak passwords, social engineering).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693117" y="-19050"/>
              <a:ext cx="5960533" cy="1439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21"/>
                </a:lnSpc>
              </a:pPr>
              <a:r>
                <a:rPr lang="en-US" sz="2300">
                  <a:solidFill>
                    <a:srgbClr val="FFFFFF"/>
                  </a:solidFill>
                  <a:latin typeface="Open Sans 1"/>
                </a:rPr>
                <a:t>ncorrectly configured settings that expose security weaknesses.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81706" y="6883689"/>
            <a:ext cx="14242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1 Bold"/>
              </a:rPr>
              <a:t>Software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90264" y="6883689"/>
            <a:ext cx="247867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1 Bold"/>
              </a:rPr>
              <a:t>Human-Related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04663" y="6883689"/>
            <a:ext cx="247867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1 Bold"/>
              </a:rPr>
              <a:t>Human-Related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19983"/>
            <a:ext cx="3516043" cy="245871"/>
            <a:chOff x="0" y="0"/>
            <a:chExt cx="926036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6036" cy="64756"/>
            </a:xfrm>
            <a:custGeom>
              <a:avLst/>
              <a:gdLst/>
              <a:ahLst/>
              <a:cxnLst/>
              <a:rect l="l" t="t" r="r" b="b"/>
              <a:pathLst>
                <a:path w="926036" h="64756">
                  <a:moveTo>
                    <a:pt x="0" y="0"/>
                  </a:moveTo>
                  <a:lnTo>
                    <a:pt x="926036" y="0"/>
                  </a:lnTo>
                  <a:lnTo>
                    <a:pt x="92603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2603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75303" y="2332870"/>
            <a:ext cx="13337395" cy="5927731"/>
          </a:xfrm>
          <a:custGeom>
            <a:avLst/>
            <a:gdLst/>
            <a:ahLst/>
            <a:cxnLst/>
            <a:rect l="l" t="t" r="r" b="b"/>
            <a:pathLst>
              <a:path w="13337395" h="5927731">
                <a:moveTo>
                  <a:pt x="0" y="0"/>
                </a:moveTo>
                <a:lnTo>
                  <a:pt x="13337394" y="0"/>
                </a:lnTo>
                <a:lnTo>
                  <a:pt x="13337394" y="5927731"/>
                </a:lnTo>
                <a:lnTo>
                  <a:pt x="0" y="592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46129" y="8779993"/>
            <a:ext cx="9995742" cy="47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0"/>
              </a:lnSpc>
            </a:pPr>
            <a:r>
              <a:rPr lang="en-US" sz="2842">
                <a:solidFill>
                  <a:srgbClr val="FFFFFF"/>
                </a:solidFill>
                <a:latin typeface="Open Sans 1 Bold"/>
              </a:rPr>
              <a:t>Web application vulnerabilities© Positive Technologies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21701"/>
            <a:ext cx="351604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Some Statistics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1509" y="-4918291"/>
            <a:ext cx="19160186" cy="19576180"/>
          </a:xfrm>
          <a:custGeom>
            <a:avLst/>
            <a:gdLst/>
            <a:ahLst/>
            <a:cxnLst/>
            <a:rect l="l" t="t" r="r" b="b"/>
            <a:pathLst>
              <a:path w="19160186" h="19576180">
                <a:moveTo>
                  <a:pt x="0" y="0"/>
                </a:moveTo>
                <a:lnTo>
                  <a:pt x="19160186" y="0"/>
                </a:lnTo>
                <a:lnTo>
                  <a:pt x="19160186" y="19576180"/>
                </a:lnTo>
                <a:lnTo>
                  <a:pt x="0" y="1957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7602189" cy="245871"/>
            <a:chOff x="0" y="0"/>
            <a:chExt cx="2002223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2223" cy="64756"/>
            </a:xfrm>
            <a:custGeom>
              <a:avLst/>
              <a:gdLst/>
              <a:ahLst/>
              <a:cxnLst/>
              <a:rect l="l" t="t" r="r" b="b"/>
              <a:pathLst>
                <a:path w="2002223" h="64756">
                  <a:moveTo>
                    <a:pt x="0" y="0"/>
                  </a:moveTo>
                  <a:lnTo>
                    <a:pt x="2002223" y="0"/>
                  </a:lnTo>
                  <a:lnTo>
                    <a:pt x="2002223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2223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71029" y="6554938"/>
            <a:ext cx="4646300" cy="2703362"/>
            <a:chOff x="0" y="0"/>
            <a:chExt cx="6195067" cy="360448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6335" b="6335"/>
            <a:stretch>
              <a:fillRect/>
            </a:stretch>
          </p:blipFill>
          <p:spPr>
            <a:xfrm>
              <a:off x="0" y="0"/>
              <a:ext cx="6195067" cy="360448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407801" y="2641741"/>
            <a:ext cx="13472399" cy="3202028"/>
            <a:chOff x="0" y="0"/>
            <a:chExt cx="17963198" cy="426937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894680" cy="4241113"/>
              <a:chOff x="0" y="0"/>
              <a:chExt cx="1624330" cy="9991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41910" y="43180"/>
                <a:ext cx="1576070" cy="950911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950911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950911"/>
                    </a:lnTo>
                    <a:lnTo>
                      <a:pt x="0" y="950911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35560" y="35560"/>
                <a:ext cx="1588770" cy="963611"/>
              </a:xfrm>
              <a:custGeom>
                <a:avLst/>
                <a:gdLst/>
                <a:ahLst/>
                <a:cxnLst/>
                <a:rect l="l" t="t" r="r" b="b"/>
                <a:pathLst>
                  <a:path w="1588770" h="963611">
                    <a:moveTo>
                      <a:pt x="1588770" y="963611"/>
                    </a:moveTo>
                    <a:lnTo>
                      <a:pt x="0" y="963611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963611"/>
                    </a:lnTo>
                    <a:close/>
                    <a:moveTo>
                      <a:pt x="12700" y="950911"/>
                    </a:moveTo>
                    <a:lnTo>
                      <a:pt x="1576070" y="950911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950911"/>
                    </a:lnTo>
                    <a:close/>
                  </a:path>
                </a:pathLst>
              </a:custGeom>
              <a:solidFill>
                <a:srgbClr val="001F3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1576070" cy="950911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950911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950911"/>
                    </a:lnTo>
                    <a:lnTo>
                      <a:pt x="0" y="950911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5215505" y="58390"/>
              <a:ext cx="1339413" cy="1426804"/>
            </a:xfrm>
            <a:custGeom>
              <a:avLst/>
              <a:gdLst/>
              <a:ahLst/>
              <a:cxnLst/>
              <a:rect l="l" t="t" r="r" b="b"/>
              <a:pathLst>
                <a:path w="1339413" h="1426804">
                  <a:moveTo>
                    <a:pt x="0" y="0"/>
                  </a:moveTo>
                  <a:lnTo>
                    <a:pt x="1339413" y="0"/>
                  </a:lnTo>
                  <a:lnTo>
                    <a:pt x="1339413" y="1426804"/>
                  </a:lnTo>
                  <a:lnTo>
                    <a:pt x="0" y="142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91362" y="1475692"/>
              <a:ext cx="6102058" cy="2329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8"/>
                </a:lnSpc>
              </a:pPr>
              <a:r>
                <a:rPr lang="en-US" sz="2542">
                  <a:solidFill>
                    <a:srgbClr val="001F3F"/>
                  </a:solidFill>
                  <a:latin typeface="Open Sans 1"/>
                </a:rPr>
                <a:t>Use tools like Nmap or automated scanners to identify open ports and services on target systems.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26" y="111992"/>
              <a:ext cx="5102156" cy="632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3"/>
                </a:lnSpc>
                <a:spcBef>
                  <a:spcPct val="0"/>
                </a:spcBef>
              </a:pPr>
              <a:r>
                <a:rPr lang="en-US" sz="2859">
                  <a:solidFill>
                    <a:srgbClr val="001F3F"/>
                  </a:solidFill>
                  <a:latin typeface="Open Sans 1 Bold"/>
                </a:rPr>
                <a:t>Enumerate Services: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11022582" y="0"/>
              <a:ext cx="6940617" cy="4269370"/>
              <a:chOff x="0" y="0"/>
              <a:chExt cx="1624330" cy="99917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41910" y="43180"/>
                <a:ext cx="1576070" cy="950911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950911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950911"/>
                    </a:lnTo>
                    <a:lnTo>
                      <a:pt x="0" y="950911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5560" y="35560"/>
                <a:ext cx="1588770" cy="963611"/>
              </a:xfrm>
              <a:custGeom>
                <a:avLst/>
                <a:gdLst/>
                <a:ahLst/>
                <a:cxnLst/>
                <a:rect l="l" t="t" r="r" b="b"/>
                <a:pathLst>
                  <a:path w="1588770" h="963611">
                    <a:moveTo>
                      <a:pt x="1588770" y="963611"/>
                    </a:moveTo>
                    <a:lnTo>
                      <a:pt x="0" y="963611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963611"/>
                    </a:lnTo>
                    <a:close/>
                    <a:moveTo>
                      <a:pt x="12700" y="950911"/>
                    </a:moveTo>
                    <a:lnTo>
                      <a:pt x="1576070" y="950911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950911"/>
                    </a:lnTo>
                    <a:close/>
                  </a:path>
                </a:pathLst>
              </a:custGeom>
              <a:solidFill>
                <a:srgbClr val="001F3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576070" cy="950911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950911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950911"/>
                    </a:lnTo>
                    <a:lnTo>
                      <a:pt x="0" y="950911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id="20" name="Freeform 20"/>
            <p:cNvSpPr/>
            <p:nvPr/>
          </p:nvSpPr>
          <p:spPr>
            <a:xfrm>
              <a:off x="16159462" y="157392"/>
              <a:ext cx="1282417" cy="1282417"/>
            </a:xfrm>
            <a:custGeom>
              <a:avLst/>
              <a:gdLst/>
              <a:ahLst/>
              <a:cxnLst/>
              <a:rect l="l" t="t" r="r" b="b"/>
              <a:pathLst>
                <a:path w="1282417" h="1282417">
                  <a:moveTo>
                    <a:pt x="0" y="0"/>
                  </a:moveTo>
                  <a:lnTo>
                    <a:pt x="1282417" y="0"/>
                  </a:lnTo>
                  <a:lnTo>
                    <a:pt x="1282417" y="1282417"/>
                  </a:lnTo>
                  <a:lnTo>
                    <a:pt x="0" y="1282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1101525" y="1486976"/>
              <a:ext cx="6647313" cy="2345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2527">
                  <a:solidFill>
                    <a:srgbClr val="001F3F"/>
                  </a:solidFill>
                  <a:latin typeface="Open Sans 1"/>
                </a:rPr>
                <a:t>Gather information about the target organization from publicly available sources, such as WHOIS databases or social media.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022582" y="-57150"/>
              <a:ext cx="5136150" cy="1313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001F3F"/>
                  </a:solidFill>
                  <a:latin typeface="Open Sans 1 Bold"/>
                </a:rPr>
                <a:t>Passive Reconnaissance: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939714" y="6536927"/>
            <a:ext cx="4677257" cy="2721373"/>
            <a:chOff x="0" y="0"/>
            <a:chExt cx="6236343" cy="3628498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/>
            <a:srcRect t="6335" b="6335"/>
            <a:stretch>
              <a:fillRect/>
            </a:stretch>
          </p:blipFill>
          <p:spPr>
            <a:xfrm>
              <a:off x="0" y="0"/>
              <a:ext cx="6236343" cy="3628498"/>
            </a:xfrm>
            <a:prstGeom prst="rect">
              <a:avLst/>
            </a:prstGeom>
          </p:spPr>
        </p:pic>
      </p:grpSp>
      <p:sp>
        <p:nvSpPr>
          <p:cNvPr id="25" name="Freeform 25"/>
          <p:cNvSpPr/>
          <p:nvPr/>
        </p:nvSpPr>
        <p:spPr>
          <a:xfrm>
            <a:off x="16473033" y="3449548"/>
            <a:ext cx="1572534" cy="1586415"/>
          </a:xfrm>
          <a:custGeom>
            <a:avLst/>
            <a:gdLst/>
            <a:ahLst/>
            <a:cxnLst/>
            <a:rect l="l" t="t" r="r" b="b"/>
            <a:pathLst>
              <a:path w="1572534" h="1586415">
                <a:moveTo>
                  <a:pt x="0" y="0"/>
                </a:moveTo>
                <a:lnTo>
                  <a:pt x="1572534" y="0"/>
                </a:lnTo>
                <a:lnTo>
                  <a:pt x="1572534" y="1586414"/>
                </a:lnTo>
                <a:lnTo>
                  <a:pt x="0" y="1586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092277" y="3361840"/>
            <a:ext cx="1761829" cy="1761829"/>
          </a:xfrm>
          <a:custGeom>
            <a:avLst/>
            <a:gdLst/>
            <a:ahLst/>
            <a:cxnLst/>
            <a:rect l="l" t="t" r="r" b="b"/>
            <a:pathLst>
              <a:path w="1761829" h="1761829">
                <a:moveTo>
                  <a:pt x="0" y="0"/>
                </a:moveTo>
                <a:lnTo>
                  <a:pt x="1761829" y="0"/>
                </a:lnTo>
                <a:lnTo>
                  <a:pt x="1761829" y="1761830"/>
                </a:lnTo>
                <a:lnTo>
                  <a:pt x="0" y="1761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821701"/>
            <a:ext cx="760218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2.How to identify a vulnerability?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07216" y="1803954"/>
            <a:ext cx="850461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u="sng">
                <a:solidFill>
                  <a:srgbClr val="FFFFFF"/>
                </a:solidFill>
                <a:latin typeface="Open Sans 1 Bold"/>
              </a:rPr>
              <a:t>Reconnaissance and Information Gathering: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1823" y="-7740931"/>
            <a:ext cx="19160186" cy="19576180"/>
          </a:xfrm>
          <a:custGeom>
            <a:avLst/>
            <a:gdLst/>
            <a:ahLst/>
            <a:cxnLst/>
            <a:rect l="l" t="t" r="r" b="b"/>
            <a:pathLst>
              <a:path w="19160186" h="19576180">
                <a:moveTo>
                  <a:pt x="0" y="0"/>
                </a:moveTo>
                <a:lnTo>
                  <a:pt x="19160186" y="0"/>
                </a:lnTo>
                <a:lnTo>
                  <a:pt x="19160186" y="19576180"/>
                </a:lnTo>
                <a:lnTo>
                  <a:pt x="0" y="1957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7602189" cy="245871"/>
            <a:chOff x="0" y="0"/>
            <a:chExt cx="2002223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2223" cy="64756"/>
            </a:xfrm>
            <a:custGeom>
              <a:avLst/>
              <a:gdLst/>
              <a:ahLst/>
              <a:cxnLst/>
              <a:rect l="l" t="t" r="r" b="b"/>
              <a:pathLst>
                <a:path w="2002223" h="64756">
                  <a:moveTo>
                    <a:pt x="0" y="0"/>
                  </a:moveTo>
                  <a:lnTo>
                    <a:pt x="2002223" y="0"/>
                  </a:lnTo>
                  <a:lnTo>
                    <a:pt x="2002223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2223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71029" y="6554938"/>
            <a:ext cx="4646300" cy="2703362"/>
            <a:chOff x="0" y="0"/>
            <a:chExt cx="6195067" cy="360448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6335" b="6335"/>
            <a:stretch>
              <a:fillRect/>
            </a:stretch>
          </p:blipFill>
          <p:spPr>
            <a:xfrm>
              <a:off x="0" y="0"/>
              <a:ext cx="6195067" cy="360448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407801" y="2641741"/>
            <a:ext cx="5171010" cy="3180835"/>
            <a:chOff x="0" y="0"/>
            <a:chExt cx="1624330" cy="999171"/>
          </a:xfrm>
        </p:grpSpPr>
        <p:sp>
          <p:nvSpPr>
            <p:cNvPr id="9" name="Freeform 9"/>
            <p:cNvSpPr/>
            <p:nvPr/>
          </p:nvSpPr>
          <p:spPr>
            <a:xfrm>
              <a:off x="41910" y="4318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5560" y="35560"/>
              <a:ext cx="1588770" cy="963611"/>
            </a:xfrm>
            <a:custGeom>
              <a:avLst/>
              <a:gdLst/>
              <a:ahLst/>
              <a:cxnLst/>
              <a:rect l="l" t="t" r="r" b="b"/>
              <a:pathLst>
                <a:path w="1588770" h="963611">
                  <a:moveTo>
                    <a:pt x="1588770" y="963611"/>
                  </a:moveTo>
                  <a:lnTo>
                    <a:pt x="0" y="963611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963611"/>
                  </a:lnTo>
                  <a:close/>
                  <a:moveTo>
                    <a:pt x="12700" y="950911"/>
                  </a:moveTo>
                  <a:lnTo>
                    <a:pt x="1576070" y="950911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950911"/>
                  </a:ln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674737" y="2641741"/>
            <a:ext cx="5205463" cy="3202028"/>
            <a:chOff x="0" y="0"/>
            <a:chExt cx="1624330" cy="999171"/>
          </a:xfrm>
        </p:grpSpPr>
        <p:sp>
          <p:nvSpPr>
            <p:cNvPr id="13" name="Freeform 13"/>
            <p:cNvSpPr/>
            <p:nvPr/>
          </p:nvSpPr>
          <p:spPr>
            <a:xfrm>
              <a:off x="41910" y="4318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5560" y="35560"/>
              <a:ext cx="1588770" cy="963611"/>
            </a:xfrm>
            <a:custGeom>
              <a:avLst/>
              <a:gdLst/>
              <a:ahLst/>
              <a:cxnLst/>
              <a:rect l="l" t="t" r="r" b="b"/>
              <a:pathLst>
                <a:path w="1588770" h="963611">
                  <a:moveTo>
                    <a:pt x="1588770" y="963611"/>
                  </a:moveTo>
                  <a:lnTo>
                    <a:pt x="0" y="963611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963611"/>
                  </a:lnTo>
                  <a:close/>
                  <a:moveTo>
                    <a:pt x="12700" y="950911"/>
                  </a:moveTo>
                  <a:lnTo>
                    <a:pt x="1576070" y="950911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950911"/>
                  </a:ln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39714" y="6536927"/>
            <a:ext cx="4677257" cy="2721373"/>
            <a:chOff x="0" y="0"/>
            <a:chExt cx="6236343" cy="362849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t="11211" b="11211"/>
            <a:stretch>
              <a:fillRect/>
            </a:stretch>
          </p:blipFill>
          <p:spPr>
            <a:xfrm>
              <a:off x="0" y="0"/>
              <a:ext cx="6236343" cy="3628498"/>
            </a:xfrm>
            <a:prstGeom prst="rect">
              <a:avLst/>
            </a:prstGeom>
          </p:spPr>
        </p:pic>
      </p:grpSp>
      <p:sp>
        <p:nvSpPr>
          <p:cNvPr id="18" name="Freeform 18"/>
          <p:cNvSpPr/>
          <p:nvPr/>
        </p:nvSpPr>
        <p:spPr>
          <a:xfrm>
            <a:off x="14410405" y="2768597"/>
            <a:ext cx="1206566" cy="992400"/>
          </a:xfrm>
          <a:custGeom>
            <a:avLst/>
            <a:gdLst/>
            <a:ahLst/>
            <a:cxnLst/>
            <a:rect l="l" t="t" r="r" b="b"/>
            <a:pathLst>
              <a:path w="1206566" h="992400">
                <a:moveTo>
                  <a:pt x="0" y="0"/>
                </a:moveTo>
                <a:lnTo>
                  <a:pt x="1206566" y="0"/>
                </a:lnTo>
                <a:lnTo>
                  <a:pt x="1206566" y="992400"/>
                </a:lnTo>
                <a:lnTo>
                  <a:pt x="0" y="99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152746" y="2768597"/>
            <a:ext cx="1120381" cy="1008343"/>
          </a:xfrm>
          <a:custGeom>
            <a:avLst/>
            <a:gdLst/>
            <a:ahLst/>
            <a:cxnLst/>
            <a:rect l="l" t="t" r="r" b="b"/>
            <a:pathLst>
              <a:path w="1120381" h="1008343">
                <a:moveTo>
                  <a:pt x="0" y="0"/>
                </a:moveTo>
                <a:lnTo>
                  <a:pt x="1120381" y="0"/>
                </a:lnTo>
                <a:lnTo>
                  <a:pt x="1120381" y="1008343"/>
                </a:lnTo>
                <a:lnTo>
                  <a:pt x="0" y="1008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59647" y="3817420"/>
            <a:ext cx="4713480" cy="132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8"/>
              </a:lnSpc>
            </a:pPr>
            <a:r>
              <a:rPr lang="en-US" sz="2542">
                <a:solidFill>
                  <a:srgbClr val="001F3F"/>
                </a:solidFill>
                <a:latin typeface="Open Sans 1"/>
              </a:rPr>
              <a:t>Conduct manual penetration tests to discover vulnerabilities that automated tools may miss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08345" y="2711447"/>
            <a:ext cx="3826617" cy="99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  <a:spcBef>
                <a:spcPct val="0"/>
              </a:spcBef>
            </a:pPr>
            <a:r>
              <a:rPr lang="en-US" sz="2859">
                <a:solidFill>
                  <a:srgbClr val="001F3F"/>
                </a:solidFill>
                <a:latin typeface="Open Sans 1 Bold"/>
              </a:rPr>
              <a:t>Manual Penetration Testing: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61705" y="3799612"/>
            <a:ext cx="4755266" cy="132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7"/>
              </a:lnSpc>
            </a:pPr>
            <a:r>
              <a:rPr lang="en-US" sz="2527">
                <a:solidFill>
                  <a:srgbClr val="001F3F"/>
                </a:solidFill>
                <a:latin typeface="Open Sans 1"/>
              </a:rPr>
              <a:t>If applicable, review source code for security flaws and vulnerabilities.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74737" y="2870004"/>
            <a:ext cx="3852112" cy="49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001F3F"/>
                </a:solidFill>
                <a:latin typeface="Open Sans 1 Bold"/>
              </a:rPr>
              <a:t>Code Review: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21701"/>
            <a:ext cx="760218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2.How to identify a vulnerability?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07216" y="1794429"/>
            <a:ext cx="7673569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u="sng">
                <a:solidFill>
                  <a:srgbClr val="FFFFFF"/>
                </a:solidFill>
                <a:latin typeface="Open Sans 1 Bold"/>
              </a:rPr>
              <a:t>Manual Testing</a:t>
            </a:r>
            <a:r>
              <a:rPr lang="en-US" sz="3199">
                <a:solidFill>
                  <a:srgbClr val="FFFFFF"/>
                </a:solidFill>
                <a:latin typeface="Open Sans 1 Bold"/>
              </a:rPr>
              <a:t> 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1823" y="-7740931"/>
            <a:ext cx="19160186" cy="19576180"/>
          </a:xfrm>
          <a:custGeom>
            <a:avLst/>
            <a:gdLst/>
            <a:ahLst/>
            <a:cxnLst/>
            <a:rect l="l" t="t" r="r" b="b"/>
            <a:pathLst>
              <a:path w="19160186" h="19576180">
                <a:moveTo>
                  <a:pt x="0" y="0"/>
                </a:moveTo>
                <a:lnTo>
                  <a:pt x="19160186" y="0"/>
                </a:lnTo>
                <a:lnTo>
                  <a:pt x="19160186" y="19576180"/>
                </a:lnTo>
                <a:lnTo>
                  <a:pt x="0" y="1957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7602189" cy="245871"/>
            <a:chOff x="0" y="0"/>
            <a:chExt cx="2002223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2223" cy="64756"/>
            </a:xfrm>
            <a:custGeom>
              <a:avLst/>
              <a:gdLst/>
              <a:ahLst/>
              <a:cxnLst/>
              <a:rect l="l" t="t" r="r" b="b"/>
              <a:pathLst>
                <a:path w="2002223" h="64756">
                  <a:moveTo>
                    <a:pt x="0" y="0"/>
                  </a:moveTo>
                  <a:lnTo>
                    <a:pt x="2002223" y="0"/>
                  </a:lnTo>
                  <a:lnTo>
                    <a:pt x="2002223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2223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71029" y="6554938"/>
            <a:ext cx="4646300" cy="2703362"/>
            <a:chOff x="0" y="0"/>
            <a:chExt cx="6195067" cy="360448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6335" b="6335"/>
            <a:stretch>
              <a:fillRect/>
            </a:stretch>
          </p:blipFill>
          <p:spPr>
            <a:xfrm>
              <a:off x="0" y="0"/>
              <a:ext cx="6195067" cy="360448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407801" y="2641741"/>
            <a:ext cx="5171010" cy="3180835"/>
            <a:chOff x="0" y="0"/>
            <a:chExt cx="1624330" cy="999171"/>
          </a:xfrm>
        </p:grpSpPr>
        <p:sp>
          <p:nvSpPr>
            <p:cNvPr id="9" name="Freeform 9"/>
            <p:cNvSpPr/>
            <p:nvPr/>
          </p:nvSpPr>
          <p:spPr>
            <a:xfrm>
              <a:off x="41910" y="4318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5560" y="35560"/>
              <a:ext cx="1588770" cy="963611"/>
            </a:xfrm>
            <a:custGeom>
              <a:avLst/>
              <a:gdLst/>
              <a:ahLst/>
              <a:cxnLst/>
              <a:rect l="l" t="t" r="r" b="b"/>
              <a:pathLst>
                <a:path w="1588770" h="963611">
                  <a:moveTo>
                    <a:pt x="1588770" y="963611"/>
                  </a:moveTo>
                  <a:lnTo>
                    <a:pt x="0" y="963611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963611"/>
                  </a:lnTo>
                  <a:close/>
                  <a:moveTo>
                    <a:pt x="12700" y="950911"/>
                  </a:moveTo>
                  <a:lnTo>
                    <a:pt x="1576070" y="950911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950911"/>
                  </a:ln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674737" y="2641741"/>
            <a:ext cx="5205463" cy="3202028"/>
            <a:chOff x="0" y="0"/>
            <a:chExt cx="1624330" cy="999171"/>
          </a:xfrm>
        </p:grpSpPr>
        <p:sp>
          <p:nvSpPr>
            <p:cNvPr id="13" name="Freeform 13"/>
            <p:cNvSpPr/>
            <p:nvPr/>
          </p:nvSpPr>
          <p:spPr>
            <a:xfrm>
              <a:off x="41910" y="4318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5560" y="35560"/>
              <a:ext cx="1588770" cy="963611"/>
            </a:xfrm>
            <a:custGeom>
              <a:avLst/>
              <a:gdLst/>
              <a:ahLst/>
              <a:cxnLst/>
              <a:rect l="l" t="t" r="r" b="b"/>
              <a:pathLst>
                <a:path w="1588770" h="963611">
                  <a:moveTo>
                    <a:pt x="1588770" y="963611"/>
                  </a:moveTo>
                  <a:lnTo>
                    <a:pt x="0" y="963611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963611"/>
                  </a:lnTo>
                  <a:close/>
                  <a:moveTo>
                    <a:pt x="12700" y="950911"/>
                  </a:moveTo>
                  <a:lnTo>
                    <a:pt x="1576070" y="950911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950911"/>
                  </a:ln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39714" y="6536927"/>
            <a:ext cx="4677257" cy="2721373"/>
            <a:chOff x="0" y="0"/>
            <a:chExt cx="6236343" cy="362849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l="11114" r="11114"/>
            <a:stretch>
              <a:fillRect/>
            </a:stretch>
          </p:blipFill>
          <p:spPr>
            <a:xfrm>
              <a:off x="0" y="0"/>
              <a:ext cx="6236343" cy="3628498"/>
            </a:xfrm>
            <a:prstGeom prst="rect">
              <a:avLst/>
            </a:prstGeom>
          </p:spPr>
        </p:pic>
      </p:grpSp>
      <p:sp>
        <p:nvSpPr>
          <p:cNvPr id="18" name="Freeform 18"/>
          <p:cNvSpPr/>
          <p:nvPr/>
        </p:nvSpPr>
        <p:spPr>
          <a:xfrm>
            <a:off x="14474110" y="2701339"/>
            <a:ext cx="1142860" cy="1142860"/>
          </a:xfrm>
          <a:custGeom>
            <a:avLst/>
            <a:gdLst/>
            <a:ahLst/>
            <a:cxnLst/>
            <a:rect l="l" t="t" r="r" b="b"/>
            <a:pathLst>
              <a:path w="1142860" h="1142860">
                <a:moveTo>
                  <a:pt x="0" y="0"/>
                </a:moveTo>
                <a:lnTo>
                  <a:pt x="1142861" y="0"/>
                </a:lnTo>
                <a:lnTo>
                  <a:pt x="1142861" y="1142860"/>
                </a:lnTo>
                <a:lnTo>
                  <a:pt x="0" y="1142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179151" y="2701339"/>
            <a:ext cx="1138178" cy="1138178"/>
          </a:xfrm>
          <a:custGeom>
            <a:avLst/>
            <a:gdLst/>
            <a:ahLst/>
            <a:cxnLst/>
            <a:rect l="l" t="t" r="r" b="b"/>
            <a:pathLst>
              <a:path w="1138178" h="1138178">
                <a:moveTo>
                  <a:pt x="0" y="0"/>
                </a:moveTo>
                <a:lnTo>
                  <a:pt x="1138179" y="0"/>
                </a:lnTo>
                <a:lnTo>
                  <a:pt x="1138179" y="1138178"/>
                </a:lnTo>
                <a:lnTo>
                  <a:pt x="0" y="1138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59647" y="3817420"/>
            <a:ext cx="4713480" cy="132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8"/>
              </a:lnSpc>
            </a:pPr>
            <a:r>
              <a:rPr lang="en-US" sz="2542">
                <a:solidFill>
                  <a:srgbClr val="001F3F"/>
                </a:solidFill>
                <a:latin typeface="Open Sans 1"/>
              </a:rPr>
              <a:t>Develop and execute PoCs to validate the existence of vulnerabilities.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08345" y="2711447"/>
            <a:ext cx="3826617" cy="99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  <a:spcBef>
                <a:spcPct val="0"/>
              </a:spcBef>
            </a:pPr>
            <a:r>
              <a:rPr lang="en-US" sz="2859">
                <a:solidFill>
                  <a:srgbClr val="001F3F"/>
                </a:solidFill>
                <a:latin typeface="Open Sans 1 Bold"/>
              </a:rPr>
              <a:t>Proof of Concept (PoC):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61705" y="3799612"/>
            <a:ext cx="4755266" cy="177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7"/>
              </a:lnSpc>
            </a:pPr>
            <a:r>
              <a:rPr lang="en-US" sz="2527">
                <a:solidFill>
                  <a:srgbClr val="001F3F"/>
                </a:solidFill>
                <a:latin typeface="Open Sans 1"/>
              </a:rPr>
              <a:t>If within the scope, employ social engineering tactics to identify potential weaknesses in human interactions.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74737" y="2870004"/>
            <a:ext cx="3852112" cy="49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001F3F"/>
                </a:solidFill>
                <a:latin typeface="Open Sans 1 Bold"/>
              </a:rPr>
              <a:t>Social Engineering: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21701"/>
            <a:ext cx="760218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2.How to identify a vulnerability?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07216" y="1794429"/>
            <a:ext cx="7673569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u="sng">
                <a:solidFill>
                  <a:srgbClr val="FFFFFF"/>
                </a:solidFill>
                <a:latin typeface="Open Sans 1 Bold"/>
              </a:rPr>
              <a:t>Exploitation Techniques: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10340205" cy="245871"/>
            <a:chOff x="0" y="0"/>
            <a:chExt cx="2723346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3346" cy="64756"/>
            </a:xfrm>
            <a:custGeom>
              <a:avLst/>
              <a:gdLst/>
              <a:ahLst/>
              <a:cxnLst/>
              <a:rect l="l" t="t" r="r" b="b"/>
              <a:pathLst>
                <a:path w="2723346" h="64756">
                  <a:moveTo>
                    <a:pt x="0" y="0"/>
                  </a:moveTo>
                  <a:lnTo>
                    <a:pt x="2723346" y="0"/>
                  </a:lnTo>
                  <a:lnTo>
                    <a:pt x="272334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2334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84138" y="6202149"/>
            <a:ext cx="13119724" cy="3456149"/>
          </a:xfrm>
          <a:custGeom>
            <a:avLst/>
            <a:gdLst/>
            <a:ahLst/>
            <a:cxnLst/>
            <a:rect l="l" t="t" r="r" b="b"/>
            <a:pathLst>
              <a:path w="13119724" h="3456149">
                <a:moveTo>
                  <a:pt x="0" y="0"/>
                </a:moveTo>
                <a:lnTo>
                  <a:pt x="13119724" y="0"/>
                </a:lnTo>
                <a:lnTo>
                  <a:pt x="13119724" y="3456150"/>
                </a:lnTo>
                <a:lnTo>
                  <a:pt x="0" y="345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37905" y="3467019"/>
            <a:ext cx="5377196" cy="1753434"/>
          </a:xfrm>
          <a:custGeom>
            <a:avLst/>
            <a:gdLst/>
            <a:ahLst/>
            <a:cxnLst/>
            <a:rect l="l" t="t" r="r" b="b"/>
            <a:pathLst>
              <a:path w="5377196" h="1753434">
                <a:moveTo>
                  <a:pt x="0" y="0"/>
                </a:moveTo>
                <a:lnTo>
                  <a:pt x="5377196" y="0"/>
                </a:lnTo>
                <a:lnTo>
                  <a:pt x="5377196" y="1753434"/>
                </a:lnTo>
                <a:lnTo>
                  <a:pt x="0" y="1753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8591672" y="3720804"/>
            <a:ext cx="6047084" cy="788806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diamond" w="lg" len="lg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>
            <a:off x="9144000" y="4867750"/>
            <a:ext cx="0" cy="1334400"/>
          </a:xfrm>
          <a:prstGeom prst="line">
            <a:avLst/>
          </a:prstGeom>
          <a:ln w="38100" cap="flat">
            <a:solidFill>
              <a:srgbClr val="4BDBD3"/>
            </a:solidFill>
            <a:prstDash val="solid"/>
            <a:headEnd type="diamond" w="lg" len="lg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7525614" y="6287874"/>
            <a:ext cx="7286084" cy="707765"/>
            <a:chOff x="0" y="0"/>
            <a:chExt cx="1918969" cy="1864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8969" cy="186407"/>
            </a:xfrm>
            <a:custGeom>
              <a:avLst/>
              <a:gdLst/>
              <a:ahLst/>
              <a:cxnLst/>
              <a:rect l="l" t="t" r="r" b="b"/>
              <a:pathLst>
                <a:path w="1918969" h="186407">
                  <a:moveTo>
                    <a:pt x="54191" y="0"/>
                  </a:moveTo>
                  <a:lnTo>
                    <a:pt x="1864778" y="0"/>
                  </a:lnTo>
                  <a:cubicBezTo>
                    <a:pt x="1894707" y="0"/>
                    <a:pt x="1918969" y="24262"/>
                    <a:pt x="1918969" y="54191"/>
                  </a:cubicBezTo>
                  <a:lnTo>
                    <a:pt x="1918969" y="132217"/>
                  </a:lnTo>
                  <a:cubicBezTo>
                    <a:pt x="1918969" y="146589"/>
                    <a:pt x="1913259" y="160373"/>
                    <a:pt x="1903097" y="170535"/>
                  </a:cubicBezTo>
                  <a:cubicBezTo>
                    <a:pt x="1892934" y="180698"/>
                    <a:pt x="1879150" y="186407"/>
                    <a:pt x="1864778" y="186407"/>
                  </a:cubicBezTo>
                  <a:lnTo>
                    <a:pt x="54191" y="186407"/>
                  </a:lnTo>
                  <a:cubicBezTo>
                    <a:pt x="39818" y="186407"/>
                    <a:pt x="26035" y="180698"/>
                    <a:pt x="15872" y="170535"/>
                  </a:cubicBezTo>
                  <a:cubicBezTo>
                    <a:pt x="5709" y="160373"/>
                    <a:pt x="0" y="146589"/>
                    <a:pt x="0" y="132217"/>
                  </a:cubicBezTo>
                  <a:lnTo>
                    <a:pt x="0" y="54191"/>
                  </a:lnTo>
                  <a:cubicBezTo>
                    <a:pt x="0" y="39818"/>
                    <a:pt x="5709" y="26035"/>
                    <a:pt x="15872" y="15872"/>
                  </a:cubicBezTo>
                  <a:cubicBezTo>
                    <a:pt x="26035" y="5709"/>
                    <a:pt x="39818" y="0"/>
                    <a:pt x="54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1F3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18969" cy="22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821701"/>
            <a:ext cx="1607992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3.WHATS is SQL (Structured Query Language)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813479"/>
            <a:ext cx="16995606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SQL (Structured Query Language):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2399">
                <a:solidFill>
                  <a:srgbClr val="FFFFFF"/>
                </a:solidFill>
                <a:latin typeface="Open Sans 1"/>
              </a:rPr>
              <a:t>is a specialized programming language designed for managing and manipulating relational databases. It serves as the        standard language for interacting with relational database management systems MySQL, PostgreSQL, SQLite, and Microsoft SQL Server.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27504" y="4471509"/>
            <a:ext cx="24225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database “tom”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4811698" y="6641757"/>
            <a:ext cx="2296930" cy="722979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16503002" y="7326636"/>
            <a:ext cx="121125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Column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525614" y="6937163"/>
            <a:ext cx="7458810" cy="2580471"/>
            <a:chOff x="0" y="0"/>
            <a:chExt cx="1964460" cy="6796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64460" cy="679630"/>
            </a:xfrm>
            <a:custGeom>
              <a:avLst/>
              <a:gdLst/>
              <a:ahLst/>
              <a:cxnLst/>
              <a:rect l="l" t="t" r="r" b="b"/>
              <a:pathLst>
                <a:path w="1964460" h="679630">
                  <a:moveTo>
                    <a:pt x="52936" y="0"/>
                  </a:moveTo>
                  <a:lnTo>
                    <a:pt x="1911524" y="0"/>
                  </a:lnTo>
                  <a:cubicBezTo>
                    <a:pt x="1940760" y="0"/>
                    <a:pt x="1964460" y="23700"/>
                    <a:pt x="1964460" y="52936"/>
                  </a:cubicBezTo>
                  <a:lnTo>
                    <a:pt x="1964460" y="626694"/>
                  </a:lnTo>
                  <a:cubicBezTo>
                    <a:pt x="1964460" y="655930"/>
                    <a:pt x="1940760" y="679630"/>
                    <a:pt x="1911524" y="679630"/>
                  </a:cubicBezTo>
                  <a:lnTo>
                    <a:pt x="52936" y="679630"/>
                  </a:lnTo>
                  <a:cubicBezTo>
                    <a:pt x="23700" y="679630"/>
                    <a:pt x="0" y="655930"/>
                    <a:pt x="0" y="626694"/>
                  </a:cubicBezTo>
                  <a:lnTo>
                    <a:pt x="0" y="52936"/>
                  </a:lnTo>
                  <a:cubicBezTo>
                    <a:pt x="0" y="23700"/>
                    <a:pt x="23700" y="0"/>
                    <a:pt x="529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4A81E5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64460" cy="717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H="1">
            <a:off x="855973" y="8227398"/>
            <a:ext cx="6669641" cy="56246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TextBox 22"/>
          <p:cNvSpPr txBox="1"/>
          <p:nvPr/>
        </p:nvSpPr>
        <p:spPr>
          <a:xfrm>
            <a:off x="423074" y="8751759"/>
            <a:ext cx="86579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DATA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10340205" cy="245871"/>
            <a:chOff x="0" y="0"/>
            <a:chExt cx="2723346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3346" cy="64756"/>
            </a:xfrm>
            <a:custGeom>
              <a:avLst/>
              <a:gdLst/>
              <a:ahLst/>
              <a:cxnLst/>
              <a:rect l="l" t="t" r="r" b="b"/>
              <a:pathLst>
                <a:path w="2723346" h="64756">
                  <a:moveTo>
                    <a:pt x="0" y="0"/>
                  </a:moveTo>
                  <a:lnTo>
                    <a:pt x="2723346" y="0"/>
                  </a:lnTo>
                  <a:lnTo>
                    <a:pt x="272334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2334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44285" y="2738536"/>
            <a:ext cx="4114800" cy="737646"/>
          </a:xfrm>
          <a:custGeom>
            <a:avLst/>
            <a:gdLst/>
            <a:ahLst/>
            <a:cxnLst/>
            <a:rect l="l" t="t" r="r" b="b"/>
            <a:pathLst>
              <a:path w="4114800" h="737646">
                <a:moveTo>
                  <a:pt x="0" y="0"/>
                </a:moveTo>
                <a:lnTo>
                  <a:pt x="4114800" y="0"/>
                </a:lnTo>
                <a:lnTo>
                  <a:pt x="4114800" y="737646"/>
                </a:lnTo>
                <a:lnTo>
                  <a:pt x="0" y="73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8458" b="-219370"/>
            </a:stretch>
          </a:blipFill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1159836" y="2071924"/>
          <a:ext cx="7128164" cy="4973500"/>
        </p:xfrm>
        <a:graphic>
          <a:graphicData uri="http://schemas.openxmlformats.org/drawingml/2006/table">
            <a:tbl>
              <a:tblPr/>
              <a:tblGrid>
                <a:gridCol w="717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6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613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password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date_join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kamelia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1234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2024-02-11 17:14:59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aziz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12345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2024-02-11 17:15:10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chahinez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1234567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2024-02-11 17:15:22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younes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1234187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2024-02-11 17:15:49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American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"/>
                        </a:rPr>
                        <a:t>corner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2024-02-15 13:00:00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821701"/>
            <a:ext cx="1607992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3.WHATS is SQL (Structured Query Language)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794429"/>
            <a:ext cx="4095225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Open Sans 1 Bold"/>
              </a:rPr>
              <a:t>Example SQL Queries: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3439521" y="2530528"/>
            <a:ext cx="7720315" cy="7186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1028700" y="2294671"/>
            <a:ext cx="417747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1"/>
              </a:rPr>
              <a:t>get all data of table User: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664128"/>
            <a:ext cx="36320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1"/>
              </a:rPr>
              <a:t>Insert a new record: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44285" y="7508043"/>
            <a:ext cx="8940666" cy="741199"/>
          </a:xfrm>
          <a:custGeom>
            <a:avLst/>
            <a:gdLst/>
            <a:ahLst/>
            <a:cxnLst/>
            <a:rect l="l" t="t" r="r" b="b"/>
            <a:pathLst>
              <a:path w="8940666" h="741199">
                <a:moveTo>
                  <a:pt x="0" y="0"/>
                </a:moveTo>
                <a:lnTo>
                  <a:pt x="8940666" y="0"/>
                </a:lnTo>
                <a:lnTo>
                  <a:pt x="8940666" y="741200"/>
                </a:lnTo>
                <a:lnTo>
                  <a:pt x="0" y="741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08" t="-602823" r="-5084" b="-603442"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6214618" y="6605805"/>
            <a:ext cx="4945218" cy="1643438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4448345"/>
            <a:ext cx="518591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1"/>
              </a:rPr>
              <a:t>Delete records :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44285" y="5292260"/>
            <a:ext cx="5422546" cy="667019"/>
          </a:xfrm>
          <a:custGeom>
            <a:avLst/>
            <a:gdLst/>
            <a:ahLst/>
            <a:cxnLst/>
            <a:rect l="l" t="t" r="r" b="b"/>
            <a:pathLst>
              <a:path w="5422546" h="667019">
                <a:moveTo>
                  <a:pt x="0" y="0"/>
                </a:moveTo>
                <a:lnTo>
                  <a:pt x="5422546" y="0"/>
                </a:lnTo>
                <a:lnTo>
                  <a:pt x="5422546" y="667018"/>
                </a:lnTo>
                <a:lnTo>
                  <a:pt x="0" y="667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70" t="-439709" r="-8047" b="-390453"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7166831" y="5606719"/>
            <a:ext cx="4011649" cy="217805"/>
          </a:xfrm>
          <a:prstGeom prst="line">
            <a:avLst/>
          </a:prstGeom>
          <a:ln w="38100" cap="flat">
            <a:solidFill>
              <a:srgbClr val="1FFFF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V="1">
            <a:off x="11159836" y="5429884"/>
            <a:ext cx="7128164" cy="764445"/>
          </a:xfrm>
          <a:prstGeom prst="line">
            <a:avLst/>
          </a:prstGeom>
          <a:ln w="38100" cap="flat">
            <a:solidFill>
              <a:srgbClr val="5CC6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1178479" y="5392046"/>
            <a:ext cx="7101180" cy="814400"/>
          </a:xfrm>
          <a:prstGeom prst="line">
            <a:avLst/>
          </a:prstGeom>
          <a:ln w="38100" cap="flat">
            <a:solidFill>
              <a:srgbClr val="5CC6D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Microsoft Office PowerPoint</Application>
  <PresentationFormat>Personnalisé</PresentationFormat>
  <Paragraphs>149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Exo 2 Bold</vt:lpstr>
      <vt:lpstr>Exo 2 Heavy</vt:lpstr>
      <vt:lpstr>Open Sans 1</vt:lpstr>
      <vt:lpstr>Open Sans 1 Bold</vt:lpstr>
      <vt:lpstr>Exo 2 Ultra-Bold</vt:lpstr>
      <vt:lpstr>Open Sans 2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american corner</dc:title>
  <cp:lastModifiedBy>younes sarni</cp:lastModifiedBy>
  <cp:revision>2</cp:revision>
  <dcterms:created xsi:type="dcterms:W3CDTF">2006-08-16T00:00:00Z</dcterms:created>
  <dcterms:modified xsi:type="dcterms:W3CDTF">2024-02-15T22:21:57Z</dcterms:modified>
  <dc:identifier>DAF8gHkBVAY</dc:identifier>
</cp:coreProperties>
</file>